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62" r:id="rId4"/>
    <p:sldId id="313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301" r:id="rId14"/>
    <p:sldId id="302" r:id="rId15"/>
    <p:sldId id="325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4" r:id="rId26"/>
    <p:sldId id="315" r:id="rId27"/>
    <p:sldId id="316" r:id="rId28"/>
    <p:sldId id="317" r:id="rId29"/>
    <p:sldId id="318" r:id="rId30"/>
    <p:sldId id="321" r:id="rId31"/>
    <p:sldId id="322" r:id="rId32"/>
    <p:sldId id="326" r:id="rId33"/>
    <p:sldId id="320" r:id="rId34"/>
    <p:sldId id="323" r:id="rId35"/>
    <p:sldId id="324" r:id="rId36"/>
    <p:sldId id="261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4368" autoAdjust="0"/>
    <p:restoredTop sz="86353" autoAdjust="0"/>
  </p:normalViewPr>
  <p:slideViewPr>
    <p:cSldViewPr>
      <p:cViewPr varScale="1">
        <p:scale>
          <a:sx n="74" d="100"/>
          <a:sy n="74" d="100"/>
        </p:scale>
        <p:origin x="224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082" y="5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715182-4390-4C31-B8B1-EEE902A3C94A}" type="datetimeFigureOut">
              <a:rPr lang="en-GB" smtClean="0"/>
              <a:t>25/06/2022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0A39DD-F5E2-4C86-8631-D4EDCAFAAD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133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C17587-270B-4B0B-9AA6-494533B79328}" type="datetimeFigureOut">
              <a:rPr lang="en-GB" smtClean="0"/>
              <a:t>25/06/2022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90BF07-330C-4C66-8D28-351072260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36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605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430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607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834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107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524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217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954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65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2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68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15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424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4820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7069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5102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2394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8182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3455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06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117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204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499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4175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2241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0647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4552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5443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9918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320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802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492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438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257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551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0BF07-330C-4C66-8D28-35107226021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54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82763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16632"/>
            <a:ext cx="1296144" cy="12895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10" b="21654"/>
          <a:stretch/>
        </p:blipFill>
        <p:spPr>
          <a:xfrm>
            <a:off x="6118673" y="5805264"/>
            <a:ext cx="2780731" cy="914400"/>
          </a:xfrm>
          <a:prstGeom prst="rect">
            <a:avLst/>
          </a:prstGeom>
        </p:spPr>
      </p:pic>
      <p:pic>
        <p:nvPicPr>
          <p:cNvPr id="1026" name="Picture 2" descr="C:\Users\hardiea\AppData\Local\Temp\Rar$DIa0.943\JPG BW Large with Borde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230" y="155370"/>
            <a:ext cx="1502090" cy="125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67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</a:p>
        </p:txBody>
      </p:sp>
    </p:spTree>
    <p:extLst>
      <p:ext uri="{BB962C8B-B14F-4D97-AF65-F5344CB8AC3E}">
        <p14:creationId xmlns:p14="http://schemas.microsoft.com/office/powerpoint/2010/main" val="401035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24128" y="26064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229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13679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</a:p>
        </p:txBody>
      </p:sp>
    </p:spTree>
    <p:extLst>
      <p:ext uri="{BB962C8B-B14F-4D97-AF65-F5344CB8AC3E}">
        <p14:creationId xmlns:p14="http://schemas.microsoft.com/office/powerpoint/2010/main" val="2672323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</a:p>
        </p:txBody>
      </p:sp>
    </p:spTree>
    <p:extLst>
      <p:ext uri="{BB962C8B-B14F-4D97-AF65-F5344CB8AC3E}">
        <p14:creationId xmlns:p14="http://schemas.microsoft.com/office/powerpoint/2010/main" val="1631331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</a:p>
        </p:txBody>
      </p:sp>
    </p:spTree>
    <p:extLst>
      <p:ext uri="{BB962C8B-B14F-4D97-AF65-F5344CB8AC3E}">
        <p14:creationId xmlns:p14="http://schemas.microsoft.com/office/powerpoint/2010/main" val="39349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</a:p>
        </p:txBody>
      </p:sp>
    </p:spTree>
    <p:extLst>
      <p:ext uri="{BB962C8B-B14F-4D97-AF65-F5344CB8AC3E}">
        <p14:creationId xmlns:p14="http://schemas.microsoft.com/office/powerpoint/2010/main" val="365676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</a:p>
        </p:txBody>
      </p:sp>
    </p:spTree>
    <p:extLst>
      <p:ext uri="{BB962C8B-B14F-4D97-AF65-F5344CB8AC3E}">
        <p14:creationId xmlns:p14="http://schemas.microsoft.com/office/powerpoint/2010/main" val="12911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</a:p>
        </p:txBody>
      </p:sp>
    </p:spTree>
    <p:extLst>
      <p:ext uri="{BB962C8B-B14F-4D97-AF65-F5344CB8AC3E}">
        <p14:creationId xmlns:p14="http://schemas.microsoft.com/office/powerpoint/2010/main" val="395485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</a:p>
        </p:txBody>
      </p:sp>
    </p:spTree>
    <p:extLst>
      <p:ext uri="{BB962C8B-B14F-4D97-AF65-F5344CB8AC3E}">
        <p14:creationId xmlns:p14="http://schemas.microsoft.com/office/powerpoint/2010/main" val="274341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</a:p>
        </p:txBody>
      </p:sp>
    </p:spTree>
    <p:extLst>
      <p:ext uri="{BB962C8B-B14F-4D97-AF65-F5344CB8AC3E}">
        <p14:creationId xmlns:p14="http://schemas.microsoft.com/office/powerpoint/2010/main" val="1402312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http://</a:t>
            </a:r>
            <a:r>
              <a:rPr lang="en-GB" b="1" dirty="0" smtClean="0"/>
              <a:t>cass.lancs.ac.uk</a:t>
            </a:r>
            <a:endParaRPr lang="en-GB" b="1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57654"/>
            <a:ext cx="1116756" cy="111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57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A Matrix-Based Algorithm for MWE Extraction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1" smtClean="0"/>
              <a:t>Orhan Bilgin</a:t>
            </a:r>
            <a:endParaRPr lang="en-US" noProof="1"/>
          </a:p>
        </p:txBody>
      </p:sp>
      <p:sp>
        <p:nvSpPr>
          <p:cNvPr id="4" name="Rectangle 3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frequencies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846615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of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 react reliably at </a:t>
            </a:r>
            <a:r>
              <a:rPr lang="en-US" dirty="0" smtClean="0">
                <a:solidFill>
                  <a:schemeClr val="accent1"/>
                </a:solidFill>
              </a:rPr>
              <a:t>the time </a:t>
            </a:r>
            <a:r>
              <a:rPr lang="en-US" dirty="0" smtClean="0"/>
              <a:t>of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this writing with version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Observed frequencies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813669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of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 react reliably at </a:t>
            </a:r>
            <a:r>
              <a:rPr lang="en-US" dirty="0" smtClean="0">
                <a:solidFill>
                  <a:schemeClr val="accent1"/>
                </a:solidFill>
              </a:rPr>
              <a:t>the time of </a:t>
            </a:r>
            <a:r>
              <a:rPr lang="en-US" dirty="0" smtClean="0"/>
              <a:t>this writing with version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1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Observed frequencies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228520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of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at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 react reliably </a:t>
            </a:r>
            <a:r>
              <a:rPr lang="en-US" dirty="0" smtClean="0">
                <a:solidFill>
                  <a:schemeClr val="accent1"/>
                </a:solidFill>
              </a:rPr>
              <a:t>at the time </a:t>
            </a:r>
            <a:r>
              <a:rPr lang="en-US" dirty="0" smtClean="0"/>
              <a:t>of this writing with version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Observed frequencies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18647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49,875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2,280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7,102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Observed frequencies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219448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49,875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2,280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7,102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Nesting problem</a:t>
            </a:r>
            <a:endParaRPr lang="en-US" noProof="0" dirty="0"/>
          </a:p>
        </p:txBody>
      </p:sp>
      <p:sp>
        <p:nvSpPr>
          <p:cNvPr id="3" name="Rectangle 2"/>
          <p:cNvSpPr/>
          <p:nvPr/>
        </p:nvSpPr>
        <p:spPr>
          <a:xfrm>
            <a:off x="2319224" y="3124200"/>
            <a:ext cx="4049314" cy="461665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tr-TR" sz="2400" dirty="0" smtClean="0"/>
              <a:t>United Nations </a:t>
            </a:r>
            <a:r>
              <a:rPr lang="tr-TR" sz="2400" dirty="0" err="1" smtClean="0"/>
              <a:t>Children’s</a:t>
            </a:r>
            <a:r>
              <a:rPr lang="tr-TR" sz="2400" dirty="0" smtClean="0"/>
              <a:t> </a:t>
            </a:r>
            <a:r>
              <a:rPr lang="tr-TR" sz="2400" dirty="0" err="1" smtClean="0"/>
              <a:t>Fund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09195" y="4724400"/>
            <a:ext cx="335361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tr-TR" sz="2400" dirty="0" smtClean="0"/>
              <a:t>United Nations </a:t>
            </a:r>
            <a:r>
              <a:rPr lang="tr-TR" sz="2400" dirty="0" err="1" smtClean="0"/>
              <a:t>Children’s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767449" y="4724399"/>
            <a:ext cx="3135730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tr-TR" sz="2400" dirty="0" smtClean="0"/>
              <a:t>Nations </a:t>
            </a:r>
            <a:r>
              <a:rPr lang="tr-TR" sz="2400" dirty="0" err="1" smtClean="0"/>
              <a:t>Children’s</a:t>
            </a:r>
            <a:r>
              <a:rPr lang="tr-TR" sz="2400" dirty="0" smtClean="0"/>
              <a:t> </a:t>
            </a:r>
            <a:r>
              <a:rPr lang="tr-TR" sz="2400" dirty="0" err="1" smtClean="0"/>
              <a:t>Fund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3" idx="2"/>
            <a:endCxn id="11" idx="0"/>
          </p:cNvCxnSpPr>
          <p:nvPr/>
        </p:nvCxnSpPr>
        <p:spPr>
          <a:xfrm flipH="1">
            <a:off x="2286000" y="3585865"/>
            <a:ext cx="2057881" cy="1138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2"/>
            <a:endCxn id="12" idx="0"/>
          </p:cNvCxnSpPr>
          <p:nvPr/>
        </p:nvCxnSpPr>
        <p:spPr>
          <a:xfrm>
            <a:off x="4343881" y="3585865"/>
            <a:ext cx="1991433" cy="1138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9195" y="1764994"/>
            <a:ext cx="2058769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tr-TR" sz="2400" dirty="0" smtClean="0"/>
              <a:t>United Nations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123868" y="1764994"/>
            <a:ext cx="2440027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tr-TR" sz="2400" dirty="0" smtClean="0"/>
              <a:t>Nations </a:t>
            </a:r>
            <a:r>
              <a:rPr lang="tr-TR" sz="2400" dirty="0" err="1" smtClean="0"/>
              <a:t>Children’s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019800" y="1756794"/>
            <a:ext cx="2106282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tr-TR" sz="2400" dirty="0" err="1" smtClean="0"/>
              <a:t>Children’s</a:t>
            </a:r>
            <a:r>
              <a:rPr lang="tr-TR" sz="2400" dirty="0" smtClean="0"/>
              <a:t> </a:t>
            </a:r>
            <a:r>
              <a:rPr lang="tr-TR" sz="2400" dirty="0" err="1" smtClean="0"/>
              <a:t>Fund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stCxn id="3" idx="0"/>
            <a:endCxn id="10" idx="2"/>
          </p:cNvCxnSpPr>
          <p:nvPr/>
        </p:nvCxnSpPr>
        <p:spPr>
          <a:xfrm flipH="1" flipV="1">
            <a:off x="1638580" y="2226659"/>
            <a:ext cx="2705301" cy="897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0"/>
            <a:endCxn id="13" idx="2"/>
          </p:cNvCxnSpPr>
          <p:nvPr/>
        </p:nvCxnSpPr>
        <p:spPr>
          <a:xfrm flipV="1">
            <a:off x="4343881" y="2226659"/>
            <a:ext cx="1" cy="897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0"/>
            <a:endCxn id="15" idx="2"/>
          </p:cNvCxnSpPr>
          <p:nvPr/>
        </p:nvCxnSpPr>
        <p:spPr>
          <a:xfrm flipV="1">
            <a:off x="4343881" y="2218459"/>
            <a:ext cx="2729060" cy="905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0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Nesting adjustment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24950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49,875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2,280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7,102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5257800" y="4800600"/>
            <a:ext cx="19812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620000" y="3581400"/>
            <a:ext cx="0" cy="990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Nesting adjustment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002700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49,875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2,280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7,102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Nesting adjustment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59660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49,875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2,280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7,102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6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Nesting adjustment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326072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49,875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2,280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7,102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Overview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algorithm to extract/discover MWEs in a corpus:</a:t>
            </a:r>
          </a:p>
          <a:p>
            <a:pPr lvl="1"/>
            <a:r>
              <a:rPr lang="en-US" sz="2400" dirty="0" smtClean="0"/>
              <a:t>node-based</a:t>
            </a:r>
          </a:p>
          <a:p>
            <a:pPr lvl="1"/>
            <a:r>
              <a:rPr lang="en-US" sz="2400" dirty="0" smtClean="0"/>
              <a:t>uses a fixed window</a:t>
            </a:r>
          </a:p>
          <a:p>
            <a:pPr lvl="1"/>
            <a:r>
              <a:rPr lang="en-US" sz="2400" dirty="0" smtClean="0"/>
              <a:t>knowledge-poor</a:t>
            </a:r>
          </a:p>
          <a:p>
            <a:pPr lvl="1"/>
            <a:r>
              <a:rPr lang="en-US" sz="2400" dirty="0" smtClean="0"/>
              <a:t>computationally efficient</a:t>
            </a:r>
          </a:p>
          <a:p>
            <a:r>
              <a:rPr lang="en-US" sz="2400" dirty="0" smtClean="0"/>
              <a:t>Compares </a:t>
            </a:r>
            <a:r>
              <a:rPr lang="en-US" sz="2400" u="sng" dirty="0" smtClean="0"/>
              <a:t>observed</a:t>
            </a:r>
            <a:r>
              <a:rPr lang="en-US" sz="2400" dirty="0" smtClean="0"/>
              <a:t> frequencies to </a:t>
            </a:r>
            <a:r>
              <a:rPr lang="en-US" sz="2400" u="sng" dirty="0" smtClean="0"/>
              <a:t>expected</a:t>
            </a:r>
            <a:r>
              <a:rPr lang="en-US" sz="2400" dirty="0" smtClean="0"/>
              <a:t> frequencies</a:t>
            </a:r>
          </a:p>
          <a:p>
            <a:r>
              <a:rPr lang="en-US" sz="2400" dirty="0" smtClean="0"/>
              <a:t>Main idea: Detect the </a:t>
            </a:r>
            <a:r>
              <a:rPr lang="en-US" sz="2400" u="sng" dirty="0" smtClean="0"/>
              <a:t>frequency anomalies</a:t>
            </a:r>
            <a:r>
              <a:rPr lang="en-US" sz="2400" dirty="0" smtClean="0"/>
              <a:t> that occur at the starting and ending points of a MWE</a:t>
            </a:r>
          </a:p>
          <a:p>
            <a:r>
              <a:rPr lang="en-US" sz="2400" dirty="0" smtClean="0"/>
              <a:t>Developed as part of a PhD project on MWEs in Turkish</a:t>
            </a:r>
          </a:p>
          <a:p>
            <a:r>
              <a:rPr lang="en-US" sz="2400" dirty="0" smtClean="0"/>
              <a:t>Lancaster University, Linguistics and English Language, supervised by Dr. Andrew Hardie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43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Nesting adjustment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366566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41,654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4,595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1,346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Nesting adjustment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720494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41,654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4,595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1,346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662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Expected frequencies</a:t>
            </a:r>
            <a:endParaRPr lang="en-US" noProof="0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447800" y="2005281"/>
            <a:ext cx="6019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Definition 1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The probability of observing a given token at a given positions approximated by dividing the </a:t>
            </a:r>
            <a:r>
              <a:rPr kumimoji="0" lang="en-GB" alt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number of times that token occurs at that position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kumimoji="0" lang="en-GB" alt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number of ngrams included in the analysis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019" y="3916363"/>
            <a:ext cx="4043362" cy="88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Expected frequencies</a:t>
            </a:r>
            <a:endParaRPr lang="en-US" noProof="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47800" y="2005281"/>
            <a:ext cx="6019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Definition 2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: The probability of </a:t>
            </a:r>
            <a:r>
              <a:rPr lang="en-GB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observing a given token at a given position is approximated by taking the complement of the probability of observing that token in that position</a:t>
            </a:r>
            <a:r>
              <a:rPr lang="en-GB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9781" y="3916363"/>
            <a:ext cx="4795837" cy="103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Expected frequencies</a:t>
            </a:r>
            <a:endParaRPr lang="en-US" noProof="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447800" y="1899047"/>
            <a:ext cx="60198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noProof="1" smtClean="0">
                <a:ea typeface="Calibri" panose="020F0502020204030204" pitchFamily="34" charset="0"/>
              </a:rPr>
              <a:t>Definition 3</a:t>
            </a:r>
            <a:r>
              <a:rPr lang="en-US" sz="2000" noProof="1" smtClean="0">
                <a:ea typeface="Calibri" panose="020F0502020204030204" pitchFamily="34" charset="0"/>
              </a:rPr>
              <a:t>: The expected probability of observing a sequence </a:t>
            </a:r>
            <a:r>
              <a:rPr lang="en-US" sz="2000" i="1" noProof="1" smtClean="0">
                <a:ea typeface="Calibri" panose="020F0502020204030204" pitchFamily="34" charset="0"/>
              </a:rPr>
              <a:t>L</a:t>
            </a:r>
            <a:r>
              <a:rPr lang="en-US" sz="2000" i="1" baseline="-25000" noProof="1" smtClean="0">
                <a:ea typeface="Calibri" panose="020F0502020204030204" pitchFamily="34" charset="0"/>
              </a:rPr>
              <a:t>m</a:t>
            </a:r>
            <a:r>
              <a:rPr lang="en-US" sz="2000" i="1" noProof="1" smtClean="0">
                <a:ea typeface="Calibri" panose="020F0502020204030204" pitchFamily="34" charset="0"/>
              </a:rPr>
              <a:t>…R</a:t>
            </a:r>
            <a:r>
              <a:rPr lang="en-US" sz="2000" i="1" baseline="-25000" noProof="1" smtClean="0">
                <a:ea typeface="Calibri" panose="020F0502020204030204" pitchFamily="34" charset="0"/>
              </a:rPr>
              <a:t>n</a:t>
            </a:r>
            <a:r>
              <a:rPr lang="en-US" sz="2000" noProof="1" smtClean="0">
                <a:ea typeface="Calibri" panose="020F0502020204030204" pitchFamily="34" charset="0"/>
              </a:rPr>
              <a:t> is approximated by multiplying the probabilities of observing each token in the sequence, the probability of </a:t>
            </a:r>
            <a:r>
              <a:rPr lang="en-US" sz="2000" i="1" noProof="1" smtClean="0">
                <a:ea typeface="Calibri" panose="020F0502020204030204" pitchFamily="34" charset="0"/>
              </a:rPr>
              <a:t>not</a:t>
            </a:r>
            <a:r>
              <a:rPr lang="en-US" sz="2000" noProof="1" smtClean="0">
                <a:ea typeface="Calibri" panose="020F0502020204030204" pitchFamily="34" charset="0"/>
              </a:rPr>
              <a:t> observing </a:t>
            </a:r>
            <a:r>
              <a:rPr lang="en-US" sz="2000" i="1" noProof="1" smtClean="0">
                <a:ea typeface="Calibri" panose="020F0502020204030204" pitchFamily="34" charset="0"/>
              </a:rPr>
              <a:t>L</a:t>
            </a:r>
            <a:r>
              <a:rPr lang="en-US" sz="2000" i="1" baseline="-25000" noProof="1" smtClean="0">
                <a:ea typeface="Calibri" panose="020F0502020204030204" pitchFamily="34" charset="0"/>
              </a:rPr>
              <a:t>m+1</a:t>
            </a:r>
            <a:r>
              <a:rPr lang="en-US" sz="2000" noProof="1" smtClean="0">
                <a:ea typeface="Calibri" panose="020F0502020204030204" pitchFamily="34" charset="0"/>
              </a:rPr>
              <a:t>, and the probability of </a:t>
            </a:r>
            <a:r>
              <a:rPr lang="en-US" sz="2000" i="1" noProof="1" smtClean="0">
                <a:ea typeface="Calibri" panose="020F0502020204030204" pitchFamily="34" charset="0"/>
              </a:rPr>
              <a:t>not</a:t>
            </a:r>
            <a:r>
              <a:rPr lang="en-US" sz="2000" noProof="1" smtClean="0">
                <a:ea typeface="Calibri" panose="020F0502020204030204" pitchFamily="34" charset="0"/>
              </a:rPr>
              <a:t> observing </a:t>
            </a:r>
            <a:r>
              <a:rPr lang="en-US" sz="2000" i="1" noProof="1" smtClean="0">
                <a:ea typeface="Calibri" panose="020F0502020204030204" pitchFamily="34" charset="0"/>
              </a:rPr>
              <a:t>R</a:t>
            </a:r>
            <a:r>
              <a:rPr lang="en-US" sz="2000" i="1" baseline="-25000" noProof="1" smtClean="0">
                <a:ea typeface="Calibri" panose="020F0502020204030204" pitchFamily="34" charset="0"/>
              </a:rPr>
              <a:t>n+1</a:t>
            </a:r>
            <a:r>
              <a:rPr lang="en-US" sz="2000" noProof="1" smtClean="0">
                <a:ea typeface="Calibri" panose="020F0502020204030204" pitchFamily="34" charset="0"/>
              </a:rPr>
              <a:t>:</a:t>
            </a:r>
            <a:endParaRPr lang="en-US" sz="2000" noProof="1"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450" y="3829086"/>
            <a:ext cx="5067300" cy="158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Expected frequencies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306973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40,818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1,946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6,046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Scores</a:t>
            </a:r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771775"/>
            <a:ext cx="28956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4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Scores</a:t>
            </a:r>
            <a:endParaRPr lang="en-US" noProof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54523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of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this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writing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with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version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time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1.58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the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1.08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1.26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3.81</a:t>
                      </a:r>
                      <a:endParaRPr lang="en-US" sz="1600" b="1" i="0" u="none" strike="noStrike" noProof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4.00</a:t>
                      </a:r>
                      <a:endParaRPr lang="en-US" sz="1600" b="1" i="0" u="none" strike="noStrike" noProof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reliably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react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not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react reliably at the time of this writing with version 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2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Candidate selection</a:t>
            </a:r>
            <a:endParaRPr lang="en-US" noProof="0" dirty="0"/>
          </a:p>
        </p:txBody>
      </p:sp>
      <p:sp>
        <p:nvSpPr>
          <p:cNvPr id="3" name="Rectangle 2"/>
          <p:cNvSpPr/>
          <p:nvPr/>
        </p:nvSpPr>
        <p:spPr>
          <a:xfrm>
            <a:off x="492550" y="1600200"/>
            <a:ext cx="80418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Each concordance line produces zero or more MWE candidates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Candidates are then forwarded to the score aggregation and ranking stage.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Two parameters: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number of candidates to be selected from each score matrix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minimum score required for being selected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37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Score aggregation</a:t>
            </a:r>
            <a:endParaRPr lang="en-US" noProof="0" dirty="0"/>
          </a:p>
        </p:txBody>
      </p:sp>
      <p:sp>
        <p:nvSpPr>
          <p:cNvPr id="3" name="Rectangle 2"/>
          <p:cNvSpPr/>
          <p:nvPr/>
        </p:nvSpPr>
        <p:spPr>
          <a:xfrm>
            <a:off x="457200" y="16764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Aggregate the scores of the MWE candidates selected by the individual concordance 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Three methods: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add-one: increment aggregate score by one every time a given candidate is selected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add-score: increment aggregate score by the candidate’s score in S every time it is selected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max: aggregate score is equal to the highest score a candidate obtained in any of the score matrices that selected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21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Concordances</a:t>
            </a:r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752600"/>
            <a:ext cx="7162800" cy="41898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056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parameters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2910" y="1417638"/>
            <a:ext cx="821388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nesting adjustment: yes, 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score matrix: expected, aggregate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length adjustment on score matrix: yes, 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different values for correction factor a: 2, 4,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different values for c: 1, 2,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different values for t: 0, 0.5, 1,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score aggregation method: add-one, add-score, max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 × 2 × 2 × 3 × 3 × 4 × 3 = 864 possible parameter combinations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Run algorithm once for each parameter combination and calculate precision against human-annotated gold standard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45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Evaluation</a:t>
            </a:r>
            <a:endParaRPr lang="en-US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85925"/>
            <a:ext cx="764857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9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Evaluation</a:t>
            </a:r>
            <a:endParaRPr lang="en-US" noProof="0" dirty="0"/>
          </a:p>
        </p:txBody>
      </p:sp>
      <p:sp>
        <p:nvSpPr>
          <p:cNvPr id="3" name="Rectangle 2"/>
          <p:cNvSpPr/>
          <p:nvPr/>
        </p:nvSpPr>
        <p:spPr>
          <a:xfrm>
            <a:off x="457200" y="1507153"/>
            <a:ext cx="7391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Best-performing version: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nesting adjustment: 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comparison method: expected freq.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length adjustment: none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correction factor: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number of candidates: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score threshold: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score aggregation method: add-one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generates top-50 precision values between 0.71 and 0.88 on Turkish and English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performs better than the baseline method even at n=1000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78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Top 30 candidates for </a:t>
            </a:r>
            <a:r>
              <a:rPr lang="en-US" i="1" noProof="0" dirty="0" smtClean="0"/>
              <a:t>time</a:t>
            </a:r>
            <a:endParaRPr lang="en-US" i="1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979095"/>
              </p:ext>
            </p:extLst>
          </p:nvPr>
        </p:nvGraphicFramePr>
        <p:xfrm>
          <a:off x="1317476" y="1430682"/>
          <a:ext cx="5562600" cy="47309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97324"/>
                <a:gridCol w="2765276"/>
              </a:tblGrid>
              <a:tr h="332248">
                <a:tc>
                  <a:txBody>
                    <a:bodyPr/>
                    <a:lstStyle/>
                    <a:p>
                      <a:pPr marL="227013" indent="0" algn="l" fontAlgn="b"/>
                      <a:r>
                        <a:rPr lang="tr-TR" sz="1800" u="none" strike="noStrike" dirty="0" smtClean="0">
                          <a:effectLst/>
                        </a:rPr>
                        <a:t>1. </a:t>
                      </a:r>
                      <a:r>
                        <a:rPr lang="en-GB" sz="1800" u="none" strike="noStrike" dirty="0" smtClean="0">
                          <a:effectLst/>
                        </a:rPr>
                        <a:t>at </a:t>
                      </a:r>
                      <a:r>
                        <a:rPr lang="en-GB" sz="1800" u="none" strike="noStrike" dirty="0">
                          <a:effectLst/>
                        </a:rPr>
                        <a:t>the same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16. </a:t>
                      </a:r>
                      <a:r>
                        <a:rPr lang="en-GB" sz="1800" u="none" strike="noStrike" dirty="0" smtClean="0">
                          <a:effectLst/>
                        </a:rPr>
                        <a:t>at </a:t>
                      </a:r>
                      <a:r>
                        <a:rPr lang="en-GB" sz="1800" u="none" strike="noStrike" dirty="0">
                          <a:effectLst/>
                        </a:rPr>
                        <a:t>any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332248">
                <a:tc>
                  <a:txBody>
                    <a:bodyPr/>
                    <a:lstStyle/>
                    <a:p>
                      <a:pPr marL="227013" indent="0" algn="l" fontAlgn="b"/>
                      <a:r>
                        <a:rPr lang="tr-TR" sz="1800" u="none" strike="noStrike" dirty="0" smtClean="0">
                          <a:effectLst/>
                        </a:rPr>
                        <a:t>2. </a:t>
                      </a:r>
                      <a:r>
                        <a:rPr lang="en-GB" sz="1800" u="none" strike="noStrike" dirty="0" smtClean="0">
                          <a:effectLst/>
                        </a:rPr>
                        <a:t>from </a:t>
                      </a:r>
                      <a:r>
                        <a:rPr lang="en-GB" sz="1800" u="none" strike="noStrike" dirty="0">
                          <a:effectLst/>
                        </a:rPr>
                        <a:t>time to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17. </a:t>
                      </a:r>
                      <a:r>
                        <a:rPr lang="en-GB" sz="1800" u="none" strike="noStrike" dirty="0" smtClean="0">
                          <a:effectLst/>
                        </a:rPr>
                        <a:t>for </a:t>
                      </a:r>
                      <a:r>
                        <a:rPr lang="en-GB" sz="1800" u="none" strike="noStrike" dirty="0">
                          <a:effectLst/>
                        </a:rPr>
                        <a:t>some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177199">
                <a:tc>
                  <a:txBody>
                    <a:bodyPr/>
                    <a:lstStyle/>
                    <a:p>
                      <a:pPr marL="227013" indent="0" algn="l" fontAlgn="b"/>
                      <a:r>
                        <a:rPr lang="tr-TR" sz="1800" u="none" strike="noStrike" dirty="0" smtClean="0">
                          <a:effectLst/>
                        </a:rPr>
                        <a:t>3. </a:t>
                      </a:r>
                      <a:r>
                        <a:rPr lang="en-GB" sz="1800" u="none" strike="noStrike" dirty="0" smtClean="0">
                          <a:effectLst/>
                        </a:rPr>
                        <a:t>for </a:t>
                      </a:r>
                      <a:r>
                        <a:rPr lang="en-GB" sz="1800" u="none" strike="noStrike" dirty="0">
                          <a:effectLst/>
                        </a:rPr>
                        <a:t>the first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18. </a:t>
                      </a:r>
                      <a:r>
                        <a:rPr lang="en-GB" sz="1800" u="none" strike="noStrike" dirty="0" smtClean="0">
                          <a:effectLst/>
                        </a:rPr>
                        <a:t>in </a:t>
                      </a:r>
                      <a:r>
                        <a:rPr lang="en-GB" sz="1800" u="none" strike="noStrike" dirty="0">
                          <a:effectLst/>
                        </a:rPr>
                        <a:t>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332248">
                <a:tc>
                  <a:txBody>
                    <a:bodyPr/>
                    <a:lstStyle/>
                    <a:p>
                      <a:pPr marL="227013" indent="0" algn="l" fontAlgn="b"/>
                      <a:r>
                        <a:rPr lang="tr-TR" sz="1800" u="none" strike="noStrike" dirty="0" smtClean="0">
                          <a:effectLst/>
                        </a:rPr>
                        <a:t>4. </a:t>
                      </a:r>
                      <a:r>
                        <a:rPr lang="en-GB" sz="1800" u="none" strike="noStrike" dirty="0" smtClean="0">
                          <a:effectLst/>
                        </a:rPr>
                        <a:t>at </a:t>
                      </a:r>
                      <a:r>
                        <a:rPr lang="en-GB" sz="1800" u="none" strike="noStrike" dirty="0">
                          <a:effectLst/>
                        </a:rPr>
                        <a:t>the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19. </a:t>
                      </a:r>
                      <a:r>
                        <a:rPr lang="en-GB" sz="1800" u="none" strike="noStrike" dirty="0" smtClean="0">
                          <a:effectLst/>
                        </a:rPr>
                        <a:t>in </a:t>
                      </a:r>
                      <a:r>
                        <a:rPr lang="en-GB" sz="1800" u="none" strike="noStrike" dirty="0">
                          <a:effectLst/>
                        </a:rPr>
                        <a:t>real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332248">
                <a:tc>
                  <a:txBody>
                    <a:bodyPr/>
                    <a:lstStyle/>
                    <a:p>
                      <a:pPr marL="227013" indent="0" algn="l" fontAlgn="b"/>
                      <a:r>
                        <a:rPr lang="tr-TR" sz="1800" u="none" strike="noStrike" dirty="0" smtClean="0">
                          <a:effectLst/>
                        </a:rPr>
                        <a:t>5.</a:t>
                      </a:r>
                      <a:r>
                        <a:rPr lang="tr-TR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1800" u="none" strike="noStrike" dirty="0" smtClean="0">
                          <a:effectLst/>
                        </a:rPr>
                        <a:t>this </a:t>
                      </a:r>
                      <a:r>
                        <a:rPr lang="en-GB" sz="1800" u="none" strike="noStrike" dirty="0">
                          <a:effectLst/>
                        </a:rPr>
                        <a:t>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20. </a:t>
                      </a:r>
                      <a:r>
                        <a:rPr lang="en-GB" sz="1800" u="none" strike="noStrike" dirty="0" smtClean="0">
                          <a:effectLst/>
                        </a:rPr>
                        <a:t>at </a:t>
                      </a:r>
                      <a:r>
                        <a:rPr lang="en-GB" sz="1800" u="none" strike="noStrike" dirty="0">
                          <a:effectLst/>
                        </a:rPr>
                        <a:t>the time of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332248">
                <a:tc>
                  <a:txBody>
                    <a:bodyPr/>
                    <a:lstStyle/>
                    <a:p>
                      <a:pPr marL="227013" indent="0" algn="l" fontAlgn="b"/>
                      <a:r>
                        <a:rPr lang="tr-TR" sz="1800" u="none" strike="noStrike" dirty="0" smtClean="0">
                          <a:effectLst/>
                        </a:rPr>
                        <a:t>6. f</a:t>
                      </a:r>
                      <a:r>
                        <a:rPr lang="en-GB" sz="1800" u="none" strike="noStrike" dirty="0" smtClean="0">
                          <a:effectLst/>
                        </a:rPr>
                        <a:t>or </a:t>
                      </a:r>
                      <a:r>
                        <a:rPr lang="en-GB" sz="1800" u="none" strike="noStrike" dirty="0">
                          <a:effectLst/>
                        </a:rPr>
                        <a:t>a long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>
                        <a:tabLst/>
                      </a:pPr>
                      <a:r>
                        <a:rPr lang="tr-TR" sz="1800" u="none" strike="noStrike" dirty="0" smtClean="0">
                          <a:effectLst/>
                        </a:rPr>
                        <a:t>21. </a:t>
                      </a:r>
                      <a:r>
                        <a:rPr lang="en-GB" sz="1800" u="none" strike="noStrike" dirty="0" smtClean="0">
                          <a:effectLst/>
                        </a:rPr>
                        <a:t>it </a:t>
                      </a:r>
                      <a:r>
                        <a:rPr lang="en-GB" sz="1800" u="none" strike="noStrike" dirty="0">
                          <a:effectLst/>
                        </a:rPr>
                        <a:t>is time to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177199">
                <a:tc>
                  <a:txBody>
                    <a:bodyPr/>
                    <a:lstStyle/>
                    <a:p>
                      <a:pPr marL="227013" indent="0" algn="l" fontAlgn="b"/>
                      <a:r>
                        <a:rPr lang="tr-TR" sz="1800" u="none" strike="noStrike" dirty="0" smtClean="0">
                          <a:effectLst/>
                        </a:rPr>
                        <a:t>7. </a:t>
                      </a:r>
                      <a:r>
                        <a:rPr lang="en-GB" sz="1800" u="none" strike="noStrike" dirty="0" smtClean="0">
                          <a:effectLst/>
                        </a:rPr>
                        <a:t>over </a:t>
                      </a:r>
                      <a:r>
                        <a:rPr lang="en-GB" sz="1800" u="none" strike="noStrike" dirty="0">
                          <a:effectLst/>
                        </a:rPr>
                        <a:t>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22. </a:t>
                      </a:r>
                      <a:r>
                        <a:rPr lang="en-GB" sz="1800" u="none" strike="noStrike" dirty="0" smtClean="0">
                          <a:effectLst/>
                        </a:rPr>
                        <a:t>of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332248">
                <a:tc>
                  <a:txBody>
                    <a:bodyPr/>
                    <a:lstStyle/>
                    <a:p>
                      <a:pPr marL="227013" indent="0" algn="l" fontAlgn="b"/>
                      <a:r>
                        <a:rPr lang="tr-TR" sz="1800" u="none" strike="noStrike" dirty="0" smtClean="0">
                          <a:effectLst/>
                        </a:rPr>
                        <a:t>8. </a:t>
                      </a:r>
                      <a:r>
                        <a:rPr lang="en-GB" sz="1800" u="none" strike="noStrike" dirty="0" smtClean="0">
                          <a:effectLst/>
                        </a:rPr>
                        <a:t>at </a:t>
                      </a:r>
                      <a:r>
                        <a:rPr lang="en-GB" sz="1800" u="none" strike="noStrike" dirty="0">
                          <a:effectLst/>
                        </a:rPr>
                        <a:t>that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23. </a:t>
                      </a:r>
                      <a:r>
                        <a:rPr lang="en-GB" sz="1800" u="none" strike="noStrike" dirty="0" smtClean="0">
                          <a:effectLst/>
                        </a:rPr>
                        <a:t>during </a:t>
                      </a:r>
                      <a:r>
                        <a:rPr lang="en-GB" sz="1800" u="none" strike="noStrike" dirty="0">
                          <a:effectLst/>
                        </a:rPr>
                        <a:t>this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332248">
                <a:tc>
                  <a:txBody>
                    <a:bodyPr/>
                    <a:lstStyle/>
                    <a:p>
                      <a:pPr marL="227013" indent="0" algn="l" fontAlgn="b"/>
                      <a:r>
                        <a:rPr lang="tr-TR" sz="1800" u="none" strike="noStrike" dirty="0" smtClean="0">
                          <a:effectLst/>
                        </a:rPr>
                        <a:t>9. </a:t>
                      </a:r>
                      <a:r>
                        <a:rPr lang="en-GB" sz="1800" u="none" strike="noStrike" dirty="0" smtClean="0">
                          <a:effectLst/>
                        </a:rPr>
                        <a:t>at </a:t>
                      </a:r>
                      <a:r>
                        <a:rPr lang="en-GB" sz="1800" u="none" strike="noStrike" dirty="0">
                          <a:effectLst/>
                        </a:rPr>
                        <a:t>this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24. </a:t>
                      </a:r>
                      <a:r>
                        <a:rPr lang="en-GB" sz="1800" u="none" strike="noStrike" dirty="0" smtClean="0">
                          <a:effectLst/>
                        </a:rPr>
                        <a:t>at </a:t>
                      </a:r>
                      <a:r>
                        <a:rPr lang="en-GB" sz="1800" u="none" strike="noStrike" dirty="0">
                          <a:effectLst/>
                        </a:rPr>
                        <a:t>a time when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332248"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10. </a:t>
                      </a:r>
                      <a:r>
                        <a:rPr lang="en-GB" sz="1800" u="none" strike="noStrike" dirty="0" smtClean="0">
                          <a:effectLst/>
                        </a:rPr>
                        <a:t>for </a:t>
                      </a:r>
                      <a:r>
                        <a:rPr lang="en-GB" sz="1800" u="none" strike="noStrike" dirty="0">
                          <a:effectLst/>
                        </a:rPr>
                        <a:t>the first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25. </a:t>
                      </a:r>
                      <a:r>
                        <a:rPr lang="en-GB" sz="1800" u="none" strike="noStrike" dirty="0" smtClean="0">
                          <a:effectLst/>
                        </a:rPr>
                        <a:t>every </a:t>
                      </a:r>
                      <a:r>
                        <a:rPr lang="en-GB" sz="1800" u="none" strike="noStrike" dirty="0">
                          <a:effectLst/>
                        </a:rPr>
                        <a:t>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177199"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11. </a:t>
                      </a:r>
                      <a:r>
                        <a:rPr lang="en-GB" sz="1800" u="none" strike="noStrike" dirty="0" smtClean="0">
                          <a:effectLst/>
                        </a:rPr>
                        <a:t>all </a:t>
                      </a:r>
                      <a:r>
                        <a:rPr lang="en-GB" sz="1800" u="none" strike="noStrike" dirty="0">
                          <a:effectLst/>
                        </a:rPr>
                        <a:t>the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26. </a:t>
                      </a:r>
                      <a:r>
                        <a:rPr lang="en-GB" sz="1800" u="none" strike="noStrike" dirty="0" smtClean="0">
                          <a:effectLst/>
                        </a:rPr>
                        <a:t>of </a:t>
                      </a:r>
                      <a:r>
                        <a:rPr lang="en-GB" sz="1800" u="none" strike="noStrike" dirty="0">
                          <a:effectLst/>
                        </a:rPr>
                        <a:t>all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177199"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12. </a:t>
                      </a:r>
                      <a:r>
                        <a:rPr lang="en-GB" sz="1800" u="none" strike="noStrike" dirty="0" smtClean="0">
                          <a:effectLst/>
                        </a:rPr>
                        <a:t>most </a:t>
                      </a:r>
                      <a:r>
                        <a:rPr lang="en-GB" sz="1800" u="none" strike="noStrike" dirty="0">
                          <a:effectLst/>
                        </a:rPr>
                        <a:t>of the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27. t</a:t>
                      </a:r>
                      <a:r>
                        <a:rPr lang="en-GB" sz="1800" u="none" strike="noStrike" dirty="0" smtClean="0">
                          <a:effectLst/>
                        </a:rPr>
                        <a:t>h</a:t>
                      </a:r>
                      <a:r>
                        <a:rPr lang="tr-TR" sz="1800" u="none" strike="noStrike" dirty="0" smtClean="0">
                          <a:effectLst/>
                        </a:rPr>
                        <a:t>e</a:t>
                      </a:r>
                      <a:r>
                        <a:rPr lang="en-GB" sz="1800" u="none" strike="noStrike" dirty="0" smtClean="0">
                          <a:effectLst/>
                        </a:rPr>
                        <a:t> </a:t>
                      </a:r>
                      <a:r>
                        <a:rPr lang="en-GB" sz="1800" u="none" strike="noStrike" dirty="0">
                          <a:effectLst/>
                        </a:rPr>
                        <a:t>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332248"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13. </a:t>
                      </a:r>
                      <a:r>
                        <a:rPr lang="en-GB" sz="1800" u="none" strike="noStrike" dirty="0" smtClean="0">
                          <a:effectLst/>
                        </a:rPr>
                        <a:t>a lot </a:t>
                      </a:r>
                      <a:r>
                        <a:rPr lang="en-GB" sz="1800" u="none" strike="noStrike" dirty="0">
                          <a:effectLst/>
                        </a:rPr>
                        <a:t>of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28</a:t>
                      </a:r>
                      <a:r>
                        <a:rPr lang="tr-TR" sz="1800" u="none" strike="noStrike" baseline="0" dirty="0" smtClean="0">
                          <a:effectLst/>
                        </a:rPr>
                        <a:t>. </a:t>
                      </a:r>
                      <a:r>
                        <a:rPr lang="en-US" sz="1800" u="none" strike="noStrike" dirty="0" smtClean="0">
                          <a:effectLst/>
                        </a:rPr>
                        <a:t>and </a:t>
                      </a:r>
                      <a:r>
                        <a:rPr lang="en-US" sz="1800" u="none" strike="noStrike" dirty="0">
                          <a:effectLst/>
                        </a:rPr>
                        <a:t>at the same time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180636"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14. </a:t>
                      </a:r>
                      <a:r>
                        <a:rPr lang="en-US" sz="1800" u="none" strike="noStrike" dirty="0" smtClean="0">
                          <a:effectLst/>
                        </a:rPr>
                        <a:t>at </a:t>
                      </a:r>
                      <a:r>
                        <a:rPr lang="en-US" sz="1800" u="none" strike="noStrike" dirty="0">
                          <a:effectLst/>
                        </a:rPr>
                        <a:t>the time of the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29. </a:t>
                      </a:r>
                      <a:r>
                        <a:rPr lang="en-GB" sz="1800" u="none" strike="noStrike" dirty="0" smtClean="0">
                          <a:effectLst/>
                        </a:rPr>
                        <a:t>for </a:t>
                      </a:r>
                      <a:r>
                        <a:rPr lang="en-GB" sz="1800" u="none" strike="noStrike" dirty="0">
                          <a:effectLst/>
                        </a:rPr>
                        <a:t>the time being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  <a:tr h="332248"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15. </a:t>
                      </a:r>
                      <a:r>
                        <a:rPr lang="en-GB" sz="1800" u="none" strike="noStrike" dirty="0" smtClean="0">
                          <a:effectLst/>
                        </a:rPr>
                        <a:t>at </a:t>
                      </a:r>
                      <a:r>
                        <a:rPr lang="en-GB" sz="1800" u="none" strike="noStrike" dirty="0">
                          <a:effectLst/>
                        </a:rPr>
                        <a:t>a time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marL="112713" indent="0" algn="l" fontAlgn="b"/>
                      <a:r>
                        <a:rPr lang="tr-TR" sz="1800" u="none" strike="noStrike" dirty="0" smtClean="0">
                          <a:effectLst/>
                        </a:rPr>
                        <a:t>30. </a:t>
                      </a:r>
                      <a:r>
                        <a:rPr lang="en-GB" sz="1800" u="none" strike="noStrike" dirty="0" smtClean="0">
                          <a:effectLst/>
                        </a:rPr>
                        <a:t>at </a:t>
                      </a:r>
                      <a:r>
                        <a:rPr lang="en-GB" sz="1800" u="none" strike="noStrike" dirty="0">
                          <a:effectLst/>
                        </a:rPr>
                        <a:t>the right time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3" marR="7383" marT="73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Conclusion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algorithm generates a separate set of matrices for each concordance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allows it to locally select only those sub-sequences that have the highest probability of being a MWE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prevents the remaining subsequences from ‘contaminating’ the statistics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ensures a dramatic reduction in the amount of data to be considered during score aggregation and ranking</a:t>
            </a: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54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Conclusion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Strengths</a:t>
            </a:r>
          </a:p>
          <a:p>
            <a:r>
              <a:rPr lang="en-US" sz="2400" dirty="0" smtClean="0"/>
              <a:t>Requires little to none linguistic knowledge</a:t>
            </a:r>
          </a:p>
          <a:p>
            <a:r>
              <a:rPr lang="en-US" sz="2400" dirty="0" smtClean="0"/>
              <a:t>Can deal with MWEs of any length</a:t>
            </a:r>
          </a:p>
          <a:p>
            <a:r>
              <a:rPr lang="en-US" sz="2400" dirty="0" smtClean="0"/>
              <a:t>Can deal with MWEs of any type</a:t>
            </a:r>
          </a:p>
          <a:p>
            <a:r>
              <a:rPr lang="en-US" sz="2400" dirty="0" smtClean="0"/>
              <a:t>Is computationally efficient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Weaknesses</a:t>
            </a:r>
          </a:p>
          <a:p>
            <a:r>
              <a:rPr lang="en-US" sz="2400" dirty="0" smtClean="0"/>
              <a:t>Cannot deal with discontinuous MWEs</a:t>
            </a:r>
          </a:p>
          <a:p>
            <a:r>
              <a:rPr lang="en-US" sz="2400" dirty="0" smtClean="0"/>
              <a:t>Cannot deal with positional variation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33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0" y="2362200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r-TR" sz="2000" i="1" dirty="0"/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accent1"/>
                </a:solidFill>
              </a:rPr>
              <a:t>Thank you!</a:t>
            </a:r>
          </a:p>
          <a:p>
            <a:pPr marL="0" indent="0" algn="ctr">
              <a:buNone/>
            </a:pPr>
            <a:r>
              <a:rPr lang="en-US" sz="3600" i="1" u="sng" noProof="1" smtClean="0">
                <a:solidFill>
                  <a:srgbClr val="0070C0"/>
                </a:solidFill>
              </a:rPr>
              <a:t>orhan@zargan.com</a:t>
            </a:r>
            <a:r>
              <a:rPr lang="en-US" sz="3600" i="1" noProof="1" smtClean="0">
                <a:solidFill>
                  <a:srgbClr val="0070C0"/>
                </a:solidFill>
              </a:rPr>
              <a:t>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69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Concordances</a:t>
            </a:r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i="1" dirty="0" smtClean="0"/>
              <a:t>time</a:t>
            </a:r>
            <a:r>
              <a:rPr lang="en-US" sz="2400" dirty="0" smtClean="0"/>
              <a:t> occurs 58,071,539 times in the EnTenTen20 corpus available at Sketch Engine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The following demo uses 50,000 of them, i.e. less than 0.1%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67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Concordances</a:t>
            </a:r>
            <a:endParaRPr lang="en-US" noProof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3400" y="3079188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reverse the state of the "Reopen Windows when logging back in" checkbox, but I have found that it does not </a:t>
            </a:r>
            <a:r>
              <a:rPr lang="en-US" dirty="0"/>
              <a:t>react reliably at the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 of this writing with version 10.7's initial release. Lastly, there are a few other ways of dealing with the Resume feature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Window size</a:t>
            </a:r>
            <a:endParaRPr lang="en-US" noProof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3400" y="3079188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reverse the state of the "Reopen Windows when logging back in" checkbox, but I have found that it does </a:t>
            </a:r>
            <a:r>
              <a:rPr lang="en-US" dirty="0" smtClean="0"/>
              <a:t>not </a:t>
            </a:r>
            <a:r>
              <a:rPr lang="en-US" dirty="0"/>
              <a:t>react reliably at the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 of this writing with version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10.7's initial release. Lastly, there are a few other ways of dealing with the Resume feature for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Window size</a:t>
            </a:r>
            <a:endParaRPr lang="en-US" noProof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253952" y="33528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 react reliably at the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of this writing with version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Observed frequencies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305280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554186" y="3830787"/>
            <a:ext cx="2027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LEFT CONTEXT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15957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RIGHT CONTEXT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 react reliably at the </a:t>
            </a:r>
            <a:r>
              <a:rPr lang="en-US" dirty="0" smtClean="0">
                <a:solidFill>
                  <a:schemeClr val="accent1"/>
                </a:solidFill>
              </a:rPr>
              <a:t>time </a:t>
            </a:r>
            <a:r>
              <a:rPr lang="en-US" dirty="0" smtClean="0"/>
              <a:t>of this writing with version 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0" y="2057400"/>
            <a:ext cx="5105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62000" y="3200400"/>
            <a:ext cx="0" cy="17881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Observed frequencies</a:t>
            </a:r>
            <a:endParaRPr lang="en-US" noProof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28455"/>
              </p:ext>
            </p:extLst>
          </p:nvPr>
        </p:nvGraphicFramePr>
        <p:xfrm>
          <a:off x="1066800" y="2410967"/>
          <a:ext cx="7086600" cy="257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143000"/>
                <a:gridCol w="1066800"/>
                <a:gridCol w="990600"/>
                <a:gridCol w="914400"/>
                <a:gridCol w="990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of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2,280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525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69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 react reliably at the </a:t>
            </a:r>
            <a:r>
              <a:rPr lang="en-US" dirty="0" smtClean="0">
                <a:solidFill>
                  <a:schemeClr val="accent1"/>
                </a:solidFill>
              </a:rPr>
              <a:t>time of</a:t>
            </a:r>
            <a:r>
              <a:rPr lang="en-US" dirty="0" smtClean="0"/>
              <a:t> this writing with version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4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LREC22_presentation</Template>
  <TotalTime>953</TotalTime>
  <Words>1714</Words>
  <Application>Microsoft Office PowerPoint</Application>
  <PresentationFormat>On-screen Show (4:3)</PresentationFormat>
  <Paragraphs>706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 Theme</vt:lpstr>
      <vt:lpstr>A Matrix-Based Algorithm for MWE Extraction</vt:lpstr>
      <vt:lpstr>Overview</vt:lpstr>
      <vt:lpstr>Concordances</vt:lpstr>
      <vt:lpstr>Concordances</vt:lpstr>
      <vt:lpstr>Concordances</vt:lpstr>
      <vt:lpstr>Window size</vt:lpstr>
      <vt:lpstr>Window size</vt:lpstr>
      <vt:lpstr>Observed frequencies</vt:lpstr>
      <vt:lpstr>Observed frequencies</vt:lpstr>
      <vt:lpstr>Observed frequencies</vt:lpstr>
      <vt:lpstr>Observed frequencies</vt:lpstr>
      <vt:lpstr>Observed frequencies</vt:lpstr>
      <vt:lpstr>Observed frequencies</vt:lpstr>
      <vt:lpstr>Observed frequencies</vt:lpstr>
      <vt:lpstr>Nesting problem</vt:lpstr>
      <vt:lpstr>Nesting adjustment</vt:lpstr>
      <vt:lpstr>Nesting adjustment</vt:lpstr>
      <vt:lpstr>Nesting adjustment</vt:lpstr>
      <vt:lpstr>Nesting adjustment</vt:lpstr>
      <vt:lpstr>Nesting adjustment</vt:lpstr>
      <vt:lpstr>Nesting adjustment</vt:lpstr>
      <vt:lpstr>Expected frequencies</vt:lpstr>
      <vt:lpstr>Expected frequencies</vt:lpstr>
      <vt:lpstr>Expected frequencies</vt:lpstr>
      <vt:lpstr>Expected frequencies</vt:lpstr>
      <vt:lpstr>Scores</vt:lpstr>
      <vt:lpstr>Scores</vt:lpstr>
      <vt:lpstr>Candidate selection</vt:lpstr>
      <vt:lpstr>Score aggregation</vt:lpstr>
      <vt:lpstr>Experiment parameters</vt:lpstr>
      <vt:lpstr>Evaluation</vt:lpstr>
      <vt:lpstr>Evaluation</vt:lpstr>
      <vt:lpstr>Top 30 candidates for time</vt:lpstr>
      <vt:lpstr>Conclusion</vt:lpstr>
      <vt:lpstr>Conclusion</vt:lpstr>
      <vt:lpstr>PowerPoint Presentation</vt:lpstr>
    </vt:vector>
  </TitlesOfParts>
  <Company>Lancaster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Matrix-Based Algorithm for MWE Extraction</dc:title>
  <dc:creator>orhan</dc:creator>
  <cp:lastModifiedBy>orhan</cp:lastModifiedBy>
  <cp:revision>53</cp:revision>
  <cp:lastPrinted>2022-06-25T07:04:31Z</cp:lastPrinted>
  <dcterms:created xsi:type="dcterms:W3CDTF">2022-06-24T07:24:00Z</dcterms:created>
  <dcterms:modified xsi:type="dcterms:W3CDTF">2022-06-25T07:23:57Z</dcterms:modified>
</cp:coreProperties>
</file>