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3" r:id="rId3"/>
    <p:sldId id="369" r:id="rId4"/>
    <p:sldId id="355" r:id="rId5"/>
    <p:sldId id="370" r:id="rId6"/>
    <p:sldId id="363" r:id="rId7"/>
    <p:sldId id="364" r:id="rId8"/>
    <p:sldId id="354" r:id="rId9"/>
    <p:sldId id="356" r:id="rId10"/>
    <p:sldId id="365" r:id="rId11"/>
    <p:sldId id="357" r:id="rId12"/>
    <p:sldId id="358" r:id="rId13"/>
    <p:sldId id="359" r:id="rId14"/>
    <p:sldId id="360" r:id="rId15"/>
    <p:sldId id="367" r:id="rId16"/>
    <p:sldId id="361" r:id="rId17"/>
    <p:sldId id="362" r:id="rId18"/>
    <p:sldId id="260" r:id="rId19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9900"/>
    <a:srgbClr val="FFFFFF"/>
    <a:srgbClr val="000000"/>
    <a:srgbClr val="FF6633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031" autoAdjust="0"/>
    <p:restoredTop sz="96405" autoAdjust="0"/>
  </p:normalViewPr>
  <p:slideViewPr>
    <p:cSldViewPr snapToGrid="0" snapToObjects="1">
      <p:cViewPr varScale="1">
        <p:scale>
          <a:sx n="149" d="100"/>
          <a:sy n="149" d="100"/>
        </p:scale>
        <p:origin x="184" y="32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4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10T13:54:36.660" idx="1">
    <p:pos x="10" y="10"/>
    <p:text>e.g. complete “new” and not “kansas” as the first token, leading to “new haven” getting ranked higher than ”kansas city”
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632243BA-6A50-314E-9DC6-583B9A3EC5E9}" type="datetime1">
              <a:rPr lang="en-US" altLang="en-US"/>
              <a:pPr>
                <a:defRPr/>
              </a:pPr>
              <a:t>4/10/23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5FCF8EC-FED0-544F-8D61-C6D5698511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7085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217F4CA-AFB0-0B4A-93F1-F51E0D31EB8F}" type="datetime1">
              <a:rPr lang="en-US" altLang="en-US"/>
              <a:pPr>
                <a:defRPr/>
              </a:pPr>
              <a:t>4/10/23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F0B9778-D109-3D49-9F6F-CF279B81EC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8572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0B9778-D109-3D49-9F6F-CF279B81EC75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5995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09928-121D-C142-A833-745FF57C052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5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09928-121D-C142-A833-745FF57C052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52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09928-121D-C142-A833-745FF57C052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94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09928-121D-C142-A833-745FF57C052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12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09928-121D-C142-A833-745FF57C052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38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here are the results, we use 3 different MLMs to show any MLM can be adapted for MTC.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We than see that our adapted models beat the comparable baselines, and some of them even beat  the much larger T5-3b. they reach results close to BERTs results on single token </a:t>
            </a:r>
            <a:r>
              <a:rPr lang="en-US" baseline="0" dirty="0" err="1"/>
              <a:t>comlpetion</a:t>
            </a:r>
            <a:r>
              <a:rPr lang="en-US" baseline="0" dirty="0"/>
              <a:t>, which is of course a much easier task.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 The EMAT solution </a:t>
            </a:r>
            <a:r>
              <a:rPr lang="en-US" baseline="0" dirty="0" err="1"/>
              <a:t>perfomes</a:t>
            </a:r>
            <a:r>
              <a:rPr lang="en-US" baseline="0" dirty="0"/>
              <a:t> better than the RNN one, but grows with the completion </a:t>
            </a:r>
            <a:r>
              <a:rPr lang="en-US" baseline="0" dirty="0" err="1"/>
              <a:t>voacbulary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09928-121D-C142-A833-745FF57C052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48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09928-121D-C142-A833-745FF57C052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11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we also run a human evaluation to verify results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we show human annotators completions from the different baselines and our method and ask whether completions are valid specific and correct.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Our method generated more valid and specific results.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As for factual correctness, when disregarding non specific results like he or it, which are not very </a:t>
            </a:r>
            <a:r>
              <a:rPr lang="en-US" baseline="0" dirty="0" err="1"/>
              <a:t>infomative</a:t>
            </a:r>
            <a:r>
              <a:rPr lang="en-US" baseline="0" dirty="0"/>
              <a:t>, our method also does </a:t>
            </a:r>
            <a:r>
              <a:rPr lang="en-US" baseline="0" dirty="0" err="1"/>
              <a:t>bettter</a:t>
            </a:r>
            <a:r>
              <a:rPr lang="en-US" baseline="0" dirty="0"/>
              <a:t> than baselines.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09928-121D-C142-A833-745FF57C052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31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B9778-D109-3D49-9F6F-CF279B81EC7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626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lets start with some motivation, </a:t>
            </a:r>
            <a:br>
              <a:rPr lang="en-US" baseline="0" dirty="0"/>
            </a:br>
            <a:r>
              <a:rPr lang="en-US" baseline="0" dirty="0"/>
              <a:t>MLMs have been very popular n the last couple of years, and except for their common usage as sentence or token </a:t>
            </a:r>
            <a:r>
              <a:rPr lang="en-US" baseline="0" dirty="0" err="1"/>
              <a:t>embbeders</a:t>
            </a:r>
            <a:r>
              <a:rPr lang="en-US" baseline="0" dirty="0"/>
              <a:t>, they have also been used for information extraction tasks. For </a:t>
            </a:r>
            <a:r>
              <a:rPr lang="en-US" baseline="0" dirty="0" err="1"/>
              <a:t>exampls</a:t>
            </a:r>
            <a:r>
              <a:rPr lang="en-US" baseline="0" dirty="0"/>
              <a:t>, we can query an MLM with the sentence [] to extract </a:t>
            </a:r>
            <a:r>
              <a:rPr lang="en-US" baseline="0" dirty="0" err="1"/>
              <a:t>european</a:t>
            </a:r>
            <a:r>
              <a:rPr lang="en-US" baseline="0" dirty="0"/>
              <a:t> </a:t>
            </a:r>
            <a:r>
              <a:rPr lang="en-US" baseline="0" dirty="0" err="1"/>
              <a:t>conutries</a:t>
            </a:r>
            <a:r>
              <a:rPr lang="en-US" baseline="0" dirty="0"/>
              <a:t>, and it will compete </a:t>
            </a:r>
            <a:r>
              <a:rPr lang="en-US" baseline="0" dirty="0" err="1"/>
              <a:t>italy</a:t>
            </a:r>
            <a:r>
              <a:rPr lang="en-US" baseline="0" dirty="0"/>
              <a:t> and </a:t>
            </a:r>
            <a:r>
              <a:rPr lang="en-US" baseline="0" dirty="0" err="1"/>
              <a:t>france</a:t>
            </a:r>
            <a:r>
              <a:rPr lang="en-US" baseline="0" dirty="0"/>
              <a:t>, but we would like it to also complete multi token phrases like [] that are also valid completions?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09928-121D-C142-A833-745FF57C052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8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so why use MLMs for this and not sequence to sequence models that seem mor </a:t>
            </a:r>
            <a:r>
              <a:rPr lang="en-US" baseline="0" dirty="0" err="1"/>
              <a:t>approproaye</a:t>
            </a:r>
            <a:r>
              <a:rPr lang="en-US" baseline="0" dirty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09928-121D-C142-A833-745FF57C052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99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09928-121D-C142-A833-745FF57C052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5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09928-121D-C142-A833-745FF57C052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57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after forming these quadruples of phrases we collect sentences for each multi token phrase, for example "the park is in new </a:t>
            </a:r>
            <a:r>
              <a:rPr lang="en-US" baseline="0" dirty="0" err="1"/>
              <a:t>york</a:t>
            </a:r>
            <a:r>
              <a:rPr lang="en-US" baseline="0" dirty="0"/>
              <a:t> city" and than mask out an NP chunk from the sentence that is not the multi token phrase, generating a masked sentence like "the mask is in new </a:t>
            </a:r>
            <a:r>
              <a:rPr lang="en-US" baseline="0" dirty="0" err="1"/>
              <a:t>york</a:t>
            </a:r>
            <a:r>
              <a:rPr lang="en-US" baseline="0" dirty="0"/>
              <a:t> city". We then generate similar sentences for the other quadruple phrases by replacing the MTP with each of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09928-121D-C142-A833-745FF57C052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88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09928-121D-C142-A833-745FF57C052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75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We saw that the model treats the MTP as expected, next question should be why not just use it to complete MTC? we can do this by simply duplicating the [MASK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09928-121D-C142-A833-745FF57C052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96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09928-121D-C142-A833-745FF57C052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9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54042" y="1908969"/>
            <a:ext cx="3538537" cy="0"/>
          </a:xfrm>
          <a:prstGeom prst="line">
            <a:avLst/>
          </a:prstGeom>
          <a:ln w="285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70467" y="1908969"/>
            <a:ext cx="3538537" cy="0"/>
          </a:xfrm>
          <a:prstGeom prst="line">
            <a:avLst/>
          </a:prstGeom>
          <a:ln w="285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4038" y="3373438"/>
            <a:ext cx="7954962" cy="0"/>
          </a:xfrm>
          <a:prstGeom prst="line">
            <a:avLst/>
          </a:prstGeom>
          <a:ln w="285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5418" y="2441475"/>
            <a:ext cx="7772400" cy="524363"/>
          </a:xfrm>
        </p:spPr>
        <p:txBody>
          <a:bodyPr>
            <a:noAutofit/>
          </a:bodyPr>
          <a:lstStyle>
            <a:lvl1pPr algn="ctr">
              <a:defRPr sz="4800" b="1" i="0">
                <a:solidFill>
                  <a:srgbClr val="FFFCF3"/>
                </a:solidFill>
                <a:latin typeface="Rockwell"/>
                <a:cs typeface="Rockwel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218" y="2743267"/>
            <a:ext cx="6400800" cy="34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60" b="0" i="0">
                <a:solidFill>
                  <a:srgbClr val="FFFCF3"/>
                </a:solidFill>
                <a:latin typeface="Helvetica Neue Light"/>
                <a:cs typeface="Helvetica Neue Light"/>
              </a:defRPr>
            </a:lvl1pPr>
            <a:lvl2pPr marL="54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52612" y="4838426"/>
            <a:ext cx="3358021" cy="364952"/>
          </a:xfrm>
        </p:spPr>
        <p:txBody>
          <a:bodyPr>
            <a:normAutofit/>
          </a:bodyPr>
          <a:lstStyle>
            <a:lvl1pPr marL="0" indent="0" algn="ctr">
              <a:buNone/>
              <a:defRPr sz="2160" b="0" i="0" baseline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en-US" dirty="0"/>
              <a:t>Click to add Author</a:t>
            </a:r>
          </a:p>
        </p:txBody>
      </p:sp>
      <p:pic>
        <p:nvPicPr>
          <p:cNvPr id="1032" name="Picture 8" descr="https://design2.amazon.com/view/ds2-Brand%20site/brand_v2/amazon_logos/a-smile/amzn_favicon_wht-a_org-s_300px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69" y="1586294"/>
            <a:ext cx="5715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499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0725" y="5356360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Amazon.com Confidential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7739" y="5355407"/>
            <a:ext cx="54483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fld id="{1FFFAB3D-B3BE-4421-AC11-0975A9DB6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486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81240"/>
            <a:ext cx="829364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5246"/>
            <a:ext cx="4040188" cy="425683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Helvetica Neue"/>
                <a:cs typeface="Helvetica Neue"/>
              </a:defRPr>
            </a:lvl1pPr>
            <a:lvl2pPr marL="548618" indent="0">
              <a:buNone/>
              <a:defRPr sz="2400" b="1"/>
            </a:lvl2pPr>
            <a:lvl3pPr marL="1097237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9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9484"/>
            <a:ext cx="4040188" cy="3292740"/>
          </a:xfrm>
        </p:spPr>
        <p:txBody>
          <a:bodyPr/>
          <a:lstStyle>
            <a:lvl1pPr>
              <a:defRPr sz="2160" b="0"/>
            </a:lvl1pPr>
            <a:lvl2pPr>
              <a:defRPr sz="1920"/>
            </a:lvl2pPr>
            <a:lvl3pPr>
              <a:defRPr sz="1680"/>
            </a:lvl3pPr>
            <a:lvl4pPr>
              <a:defRPr sz="168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710653" y="1265246"/>
            <a:ext cx="4040188" cy="425683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Helvetica Neue"/>
                <a:cs typeface="Helvetica Neue"/>
              </a:defRPr>
            </a:lvl1pPr>
            <a:lvl2pPr marL="548618" indent="0">
              <a:buNone/>
              <a:defRPr sz="2400" b="1"/>
            </a:lvl2pPr>
            <a:lvl3pPr marL="1097237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9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710653" y="1779484"/>
            <a:ext cx="4040188" cy="3292740"/>
          </a:xfrm>
        </p:spPr>
        <p:txBody>
          <a:bodyPr/>
          <a:lstStyle>
            <a:lvl1pPr>
              <a:defRPr sz="2160" b="0"/>
            </a:lvl1pPr>
            <a:lvl2pPr>
              <a:defRPr sz="1920"/>
            </a:lvl2pPr>
            <a:lvl3pPr>
              <a:defRPr sz="1680"/>
            </a:lvl3pPr>
            <a:lvl4pPr>
              <a:defRPr sz="168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0725" y="5356360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Amazon.com Confidential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7739" y="5355407"/>
            <a:ext cx="54483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fld id="{1FFFAB3D-B3BE-4421-AC11-0975A9DB6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594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229" y="224896"/>
            <a:ext cx="8994775" cy="50138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93714" y="4361657"/>
            <a:ext cx="8166100" cy="0"/>
          </a:xfrm>
          <a:prstGeom prst="line">
            <a:avLst/>
          </a:prstGeom>
          <a:ln w="28575" cmpd="sng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70" y="3859383"/>
            <a:ext cx="8166001" cy="472282"/>
          </a:xfrm>
        </p:spPr>
        <p:txBody>
          <a:bodyPr anchor="b"/>
          <a:lstStyle>
            <a:lvl1pPr algn="l">
              <a:defRPr sz="288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2648" y="397753"/>
            <a:ext cx="8166925" cy="3429000"/>
          </a:xfrm>
        </p:spPr>
        <p:txBody>
          <a:bodyPr rtlCol="0">
            <a:normAutofit/>
          </a:bodyPr>
          <a:lstStyle>
            <a:lvl1pPr marL="0" indent="0">
              <a:buNone/>
              <a:defRPr sz="2880"/>
            </a:lvl1pPr>
            <a:lvl2pPr marL="548618" indent="0">
              <a:buNone/>
              <a:defRPr sz="3360"/>
            </a:lvl2pPr>
            <a:lvl3pPr marL="1097237" indent="0">
              <a:buNone/>
              <a:defRPr sz="2880"/>
            </a:lvl3pPr>
            <a:lvl4pPr marL="1645854" indent="0">
              <a:buNone/>
              <a:defRPr sz="2400"/>
            </a:lvl4pPr>
            <a:lvl5pPr marL="2194472" indent="0">
              <a:buNone/>
              <a:defRPr sz="2400"/>
            </a:lvl5pPr>
            <a:lvl6pPr marL="2743091" indent="0">
              <a:buNone/>
              <a:defRPr sz="2400"/>
            </a:lvl6pPr>
            <a:lvl7pPr marL="3291709" indent="0">
              <a:buNone/>
              <a:defRPr sz="2400"/>
            </a:lvl7pPr>
            <a:lvl8pPr marL="3840326" indent="0">
              <a:buNone/>
              <a:defRPr sz="2400"/>
            </a:lvl8pPr>
            <a:lvl9pPr marL="4388945" indent="0">
              <a:buNone/>
              <a:defRPr sz="24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567" y="4395168"/>
            <a:ext cx="8166000" cy="670718"/>
          </a:xfrm>
        </p:spPr>
        <p:txBody>
          <a:bodyPr/>
          <a:lstStyle>
            <a:lvl1pPr marL="0" indent="0">
              <a:buNone/>
              <a:defRPr sz="1920" b="0"/>
            </a:lvl1pPr>
            <a:lvl2pPr marL="548618" indent="0">
              <a:buNone/>
              <a:defRPr sz="1440"/>
            </a:lvl2pPr>
            <a:lvl3pPr marL="1097237" indent="0">
              <a:buNone/>
              <a:defRPr sz="1200"/>
            </a:lvl3pPr>
            <a:lvl4pPr marL="1645854" indent="0">
              <a:buNone/>
              <a:defRPr sz="1080"/>
            </a:lvl4pPr>
            <a:lvl5pPr marL="2194472" indent="0">
              <a:buNone/>
              <a:defRPr sz="1080"/>
            </a:lvl5pPr>
            <a:lvl6pPr marL="2743091" indent="0">
              <a:buNone/>
              <a:defRPr sz="1080"/>
            </a:lvl6pPr>
            <a:lvl7pPr marL="3291709" indent="0">
              <a:buNone/>
              <a:defRPr sz="1080"/>
            </a:lvl7pPr>
            <a:lvl8pPr marL="3840326" indent="0">
              <a:buNone/>
              <a:defRPr sz="1080"/>
            </a:lvl8pPr>
            <a:lvl9pPr marL="4388945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0725" y="5356360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Amazon.com Confidential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7739" y="5355407"/>
            <a:ext cx="54483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fld id="{1FFFAB3D-B3BE-4421-AC11-0975A9DB6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911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229" y="224896"/>
            <a:ext cx="8994775" cy="50138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3" y="1197240"/>
            <a:ext cx="3008314" cy="0"/>
          </a:xfrm>
          <a:prstGeom prst="line">
            <a:avLst/>
          </a:prstGeom>
          <a:ln w="28575" cmpd="sng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4" cy="918984"/>
          </a:xfrm>
        </p:spPr>
        <p:txBody>
          <a:bodyPr anchor="b"/>
          <a:lstStyle>
            <a:lvl1pPr algn="l">
              <a:lnSpc>
                <a:spcPct val="90000"/>
              </a:lnSpc>
              <a:defRPr sz="288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88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00459"/>
            <a:ext cx="3008314" cy="4300141"/>
          </a:xfrm>
        </p:spPr>
        <p:txBody>
          <a:bodyPr/>
          <a:lstStyle>
            <a:lvl1pPr marL="0" indent="0">
              <a:buNone/>
              <a:defRPr sz="1920" b="0"/>
            </a:lvl1pPr>
            <a:lvl2pPr marL="548618" indent="0">
              <a:buNone/>
              <a:defRPr sz="1440"/>
            </a:lvl2pPr>
            <a:lvl3pPr marL="1097237" indent="0">
              <a:buNone/>
              <a:defRPr sz="1200"/>
            </a:lvl3pPr>
            <a:lvl4pPr marL="1645854" indent="0">
              <a:buNone/>
              <a:defRPr sz="1080"/>
            </a:lvl4pPr>
            <a:lvl5pPr marL="2194472" indent="0">
              <a:buNone/>
              <a:defRPr sz="1080"/>
            </a:lvl5pPr>
            <a:lvl6pPr marL="2743091" indent="0">
              <a:buNone/>
              <a:defRPr sz="1080"/>
            </a:lvl6pPr>
            <a:lvl7pPr marL="3291709" indent="0">
              <a:buNone/>
              <a:defRPr sz="1080"/>
            </a:lvl7pPr>
            <a:lvl8pPr marL="3840326" indent="0">
              <a:buNone/>
              <a:defRPr sz="1080"/>
            </a:lvl8pPr>
            <a:lvl9pPr marL="4388945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0725" y="5356360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Amazon.com Confidential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7739" y="5355407"/>
            <a:ext cx="54483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fld id="{1FFFAB3D-B3BE-4421-AC11-0975A9DB6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882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54038" y="2766219"/>
            <a:ext cx="7954962" cy="0"/>
          </a:xfrm>
          <a:prstGeom prst="line">
            <a:avLst/>
          </a:prstGeom>
          <a:ln w="285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52514" y="2806412"/>
            <a:ext cx="3358021" cy="364952"/>
          </a:xfrm>
        </p:spPr>
        <p:txBody>
          <a:bodyPr>
            <a:normAutofit/>
          </a:bodyPr>
          <a:lstStyle>
            <a:lvl1pPr marL="0" indent="0" algn="ctr">
              <a:buNone/>
              <a:defRPr sz="2160" b="0" i="0" baseline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en-US" dirty="0"/>
              <a:t>Click to add Author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386" y="2046110"/>
            <a:ext cx="7693025" cy="635126"/>
          </a:xfr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ockwell"/>
                <a:cs typeface="Rockwell"/>
              </a:defRPr>
            </a:lvl1pPr>
            <a:lvl2pPr marL="548618" indent="0">
              <a:buNone/>
              <a:defRPr sz="4800">
                <a:solidFill>
                  <a:schemeClr val="bg1"/>
                </a:solidFill>
                <a:latin typeface="Rockwell"/>
                <a:cs typeface="Rockwell"/>
              </a:defRPr>
            </a:lvl2pPr>
            <a:lvl3pPr marL="1097237" indent="0">
              <a:buNone/>
              <a:defRPr sz="4800">
                <a:solidFill>
                  <a:schemeClr val="bg1"/>
                </a:solidFill>
                <a:latin typeface="Rockwell"/>
                <a:cs typeface="Rockwell"/>
              </a:defRPr>
            </a:lvl3pPr>
            <a:lvl4pPr marL="1645854" indent="0">
              <a:buNone/>
              <a:defRPr sz="4800">
                <a:solidFill>
                  <a:schemeClr val="bg1"/>
                </a:solidFill>
                <a:latin typeface="Rockwell"/>
                <a:cs typeface="Rockwell"/>
              </a:defRPr>
            </a:lvl4pPr>
            <a:lvl5pPr marL="2194472" indent="0">
              <a:buNone/>
              <a:defRPr sz="4800">
                <a:solidFill>
                  <a:schemeClr val="bg1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en-US" dirty="0"/>
              <a:t>Click edit closing statement</a:t>
            </a:r>
          </a:p>
        </p:txBody>
      </p:sp>
      <p:pic>
        <p:nvPicPr>
          <p:cNvPr id="7" name="Picture 8" descr="https://design2.amazon.com/view/ds2-Brand%20site/brand_v2/amazon_logos/a-smile/amzn_favicon_wht-a_org-s_300px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69" y="4940565"/>
            <a:ext cx="5715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140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371111"/>
            <a:ext cx="4092578" cy="0"/>
          </a:xfrm>
          <a:prstGeom prst="line">
            <a:avLst/>
          </a:prstGeom>
          <a:ln w="285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047488" y="371111"/>
            <a:ext cx="4096512" cy="0"/>
          </a:xfrm>
          <a:prstGeom prst="line">
            <a:avLst/>
          </a:prstGeom>
          <a:ln w="285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https://design2.amazon.com/view/ds2-Brand%20site/brand_v2/amazon_logos/a-smile/amzn_favicon_wht-a_org-s_300px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09" y="48436"/>
            <a:ext cx="5715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0725" y="5356360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Amazon.com Confidential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7739" y="5355407"/>
            <a:ext cx="54483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fld id="{1FFFAB3D-B3BE-4421-AC11-0975A9DB6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11480" y="685800"/>
            <a:ext cx="8366759" cy="437197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88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  <a:lvl2pPr marL="548618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37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5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47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0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70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32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9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7593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blipFill dpi="0" rotWithShape="0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5775" y="1396705"/>
            <a:ext cx="8201025" cy="604216"/>
          </a:xfrm>
        </p:spPr>
        <p:txBody>
          <a:bodyPr anchor="t"/>
          <a:lstStyle>
            <a:lvl1pPr algn="l">
              <a:defRPr sz="38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85774" y="2238550"/>
            <a:ext cx="8201025" cy="125015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88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  <a:lvl2pPr marL="548618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37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5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47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0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70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32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9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8" descr="https://design2.amazon.com/view/ds2-Brand%20site/brand_v2/amazon_logos/a-smile/amzn_favicon_wht-a_org-s_300px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1"/>
            <a:ext cx="5715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0725" y="5356360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Amazon.com Confidential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7739" y="5355407"/>
            <a:ext cx="54483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fld id="{1FFFAB3D-B3BE-4421-AC11-0975A9DB6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617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esign2.amazon.com/view/ds2-Brand%20site/brand_v2/amazon_logos/a-smile/amzn_favicon_wht-a_org-s_300px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1"/>
            <a:ext cx="5715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0725" y="5356360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Amazon.com Confidential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7739" y="5355407"/>
            <a:ext cx="54483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fld id="{1FFFAB3D-B3BE-4421-AC11-0975A9DB6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5775" y="1396705"/>
            <a:ext cx="8201025" cy="604216"/>
          </a:xfrm>
        </p:spPr>
        <p:txBody>
          <a:bodyPr anchor="t"/>
          <a:lstStyle>
            <a:lvl1pPr algn="l">
              <a:defRPr sz="38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85774" y="2238550"/>
            <a:ext cx="8201025" cy="125015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88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  <a:lvl2pPr marL="548618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37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5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47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0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70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32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9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8117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blipFill dpi="0" rotWithShape="0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esign2.amazon.com/view/ds2-Brand%20site/brand_v2/amazon_logos/a-smile/amzn_favicon_wht-a_org-s_300px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1"/>
            <a:ext cx="5715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0725" y="5356360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Amazon.com Confidential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7739" y="5355407"/>
            <a:ext cx="54483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fld id="{1FFFAB3D-B3BE-4421-AC11-0975A9DB6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85775" y="1396705"/>
            <a:ext cx="8201025" cy="604216"/>
          </a:xfrm>
        </p:spPr>
        <p:txBody>
          <a:bodyPr anchor="t"/>
          <a:lstStyle>
            <a:lvl1pPr algn="l">
              <a:defRPr sz="38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85774" y="2238550"/>
            <a:ext cx="8201025" cy="125015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88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  <a:lvl2pPr marL="548618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37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5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47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0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70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32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9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3933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esign2.amazon.com/view/ds2-Brand%20site/brand_v2/amazon_logos/a-smile/amzn_favicon_wht-a_org-s_300px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1"/>
            <a:ext cx="5715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0725" y="5356360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Amazon.com Confidential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7739" y="5355407"/>
            <a:ext cx="54483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fld id="{1FFFAB3D-B3BE-4421-AC11-0975A9DB6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85775" y="1396705"/>
            <a:ext cx="8201025" cy="604216"/>
          </a:xfrm>
        </p:spPr>
        <p:txBody>
          <a:bodyPr anchor="t"/>
          <a:lstStyle>
            <a:lvl1pPr algn="l">
              <a:defRPr sz="38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85774" y="2238550"/>
            <a:ext cx="8201025" cy="125015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88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  <a:lvl2pPr marL="548618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37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5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47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0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70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32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9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23537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bg>
      <p:bgPr>
        <a:blipFill dpi="0" rotWithShape="0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esign2.amazon.com/view/ds2-Brand%20site/brand_v2/amazon_logos/a-smile/amzn_favicon_wht-a_org-s_300px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1"/>
            <a:ext cx="5715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0725" y="5356360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Amazon.com Confidential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7739" y="5355407"/>
            <a:ext cx="54483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fld id="{1FFFAB3D-B3BE-4421-AC11-0975A9DB6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85775" y="1396705"/>
            <a:ext cx="8201025" cy="604216"/>
          </a:xfrm>
        </p:spPr>
        <p:txBody>
          <a:bodyPr anchor="t"/>
          <a:lstStyle>
            <a:lvl1pPr algn="l">
              <a:defRPr sz="38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85774" y="2238550"/>
            <a:ext cx="8201025" cy="125015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88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  <a:lvl2pPr marL="548618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37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5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47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0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70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32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9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3988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240"/>
            <a:ext cx="8229600" cy="857250"/>
          </a:xfrm>
        </p:spPr>
        <p:txBody>
          <a:bodyPr>
            <a:normAutofit/>
          </a:bodyPr>
          <a:lstStyle>
            <a:lvl1pPr>
              <a:defRPr sz="48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32960"/>
            <a:ext cx="8229600" cy="3771636"/>
          </a:xfrm>
        </p:spPr>
        <p:txBody>
          <a:bodyPr/>
          <a:lstStyle>
            <a:lvl1pPr marL="411464" indent="-411464">
              <a:lnSpc>
                <a:spcPct val="11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latin typeface="Helvetica Neue"/>
                <a:cs typeface="Helvetica Neue"/>
              </a:defRPr>
            </a:lvl1pPr>
            <a:lvl2pPr marL="891504" indent="-342886">
              <a:lnSpc>
                <a:spcPct val="11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latin typeface="Helvetica Neue Light"/>
                <a:cs typeface="Helvetica Neue Light"/>
              </a:defRPr>
            </a:lvl2pPr>
            <a:lvl3pPr marL="1371545" indent="-274308">
              <a:lnSpc>
                <a:spcPct val="10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latin typeface="Helvetica Neue Light"/>
                <a:cs typeface="Helvetica Neue Light"/>
              </a:defRPr>
            </a:lvl3pPr>
            <a:lvl4pPr marL="1920163" indent="-274308">
              <a:lnSpc>
                <a:spcPct val="10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latin typeface="Helvetica Neue Light"/>
                <a:cs typeface="Helvetica Neue Light"/>
              </a:defRPr>
            </a:lvl4pPr>
            <a:lvl5pPr marL="2468780" indent="-274308">
              <a:lnSpc>
                <a:spcPct val="100000"/>
              </a:lnSpc>
              <a:buClr>
                <a:schemeClr val="accent3"/>
              </a:buClr>
              <a:buFont typeface="Wingdings" charset="2"/>
              <a:buChar char="§"/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0725" y="5356360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Amazon.com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7739" y="5355407"/>
            <a:ext cx="54483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fld id="{1FFFAB3D-B3BE-4421-AC11-0975A9DB6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017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29" y="224896"/>
            <a:ext cx="8994775" cy="50138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5689"/>
            <a:ext cx="8229600" cy="4679448"/>
          </a:xfrm>
        </p:spPr>
        <p:txBody>
          <a:bodyPr/>
          <a:lstStyle>
            <a:lvl1pPr marL="411464" indent="-411464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latin typeface="Helvetica Neue"/>
                <a:cs typeface="Helvetica Neue"/>
              </a:defRPr>
            </a:lvl1pPr>
            <a:lvl2pPr marL="891504" indent="-342886">
              <a:lnSpc>
                <a:spcPct val="10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latin typeface="Helvetica Neue Light"/>
                <a:cs typeface="Helvetica Neue Light"/>
              </a:defRPr>
            </a:lvl2pPr>
            <a:lvl3pPr marL="1371545" indent="-274308">
              <a:lnSpc>
                <a:spcPct val="10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latin typeface="Helvetica Neue Light"/>
                <a:cs typeface="Helvetica Neue Light"/>
              </a:defRPr>
            </a:lvl3pPr>
            <a:lvl4pPr marL="1920163" indent="-274308">
              <a:lnSpc>
                <a:spcPct val="10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latin typeface="Helvetica Neue Light"/>
                <a:cs typeface="Helvetica Neue Light"/>
              </a:defRPr>
            </a:lvl4pPr>
            <a:lvl5pPr marL="2468780" indent="-274308">
              <a:lnSpc>
                <a:spcPct val="100000"/>
              </a:lnSpc>
              <a:buClr>
                <a:schemeClr val="accent3"/>
              </a:buClr>
              <a:buFont typeface="Wingdings" charset="2"/>
              <a:buChar char="§"/>
              <a:defRPr sz="1440"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0725" y="5356360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Amazon.com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7739" y="5355407"/>
            <a:ext cx="54483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fld id="{1FFFAB3D-B3BE-4421-AC11-0975A9DB6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233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5296962"/>
            <a:ext cx="9158288" cy="42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124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3296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" y="1033198"/>
            <a:ext cx="8686800" cy="0"/>
          </a:xfrm>
          <a:prstGeom prst="line">
            <a:avLst/>
          </a:prstGeom>
          <a:ln w="28575" cmpd="sng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7937" y="5295636"/>
            <a:ext cx="9158288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https://design2.amazon.com/view/ds2-Brand%20site/brand_v2/amazon_logos/a-smile/amzn_favicon_wht-a_org-s_300px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" y="5363185"/>
            <a:ext cx="384047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0725" y="5356360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Amazon.com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7739" y="5355407"/>
            <a:ext cx="54483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bg1"/>
                </a:solidFill>
                <a:latin typeface="+mj-lt"/>
              </a:defRPr>
            </a:lvl1pPr>
          </a:lstStyle>
          <a:p>
            <a:fld id="{1FFFAB3D-B3BE-4421-AC11-0975A9DB60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76" r:id="rId3"/>
    <p:sldLayoutId id="2147483778" r:id="rId4"/>
    <p:sldLayoutId id="2147483777" r:id="rId5"/>
    <p:sldLayoutId id="2147483768" r:id="rId6"/>
    <p:sldLayoutId id="2147483779" r:id="rId7"/>
    <p:sldLayoutId id="2147483761" r:id="rId8"/>
    <p:sldLayoutId id="2147483770" r:id="rId9"/>
    <p:sldLayoutId id="2147483762" r:id="rId10"/>
    <p:sldLayoutId id="2147483764" r:id="rId11"/>
    <p:sldLayoutId id="2147483772" r:id="rId12"/>
    <p:sldLayoutId id="2147483773" r:id="rId13"/>
    <p:sldLayoutId id="2147483775" r:id="rId14"/>
  </p:sldLayoutIdLst>
  <p:transition>
    <p:fade/>
  </p:transition>
  <p:hf hdr="0" dt="0"/>
  <p:txStyles>
    <p:titleStyle>
      <a:lvl1pPr algn="l" defTabSz="548618" rtl="0" eaLnBrk="1" fontAlgn="base" hangingPunct="1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Rockwell"/>
          <a:ea typeface="MS PGothic" pitchFamily="34" charset="-128"/>
          <a:cs typeface="Rockwell"/>
        </a:defRPr>
      </a:lvl1pPr>
      <a:lvl2pPr algn="l" defTabSz="54861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Rockwell" charset="0"/>
          <a:ea typeface="MS PGothic" pitchFamily="34" charset="-128"/>
        </a:defRPr>
      </a:lvl2pPr>
      <a:lvl3pPr algn="l" defTabSz="54861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Rockwell" charset="0"/>
          <a:ea typeface="MS PGothic" pitchFamily="34" charset="-128"/>
        </a:defRPr>
      </a:lvl3pPr>
      <a:lvl4pPr algn="l" defTabSz="54861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Rockwell" charset="0"/>
          <a:ea typeface="MS PGothic" pitchFamily="34" charset="-128"/>
        </a:defRPr>
      </a:lvl4pPr>
      <a:lvl5pPr algn="l" defTabSz="54861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Rockwell" charset="0"/>
          <a:ea typeface="MS PGothic" pitchFamily="34" charset="-128"/>
        </a:defRPr>
      </a:lvl5pPr>
      <a:lvl6pPr marL="548618" algn="l" defTabSz="548618" rtl="0" eaLnBrk="1" fontAlgn="base" hangingPunct="1">
        <a:spcBef>
          <a:spcPct val="0"/>
        </a:spcBef>
        <a:spcAft>
          <a:spcPct val="0"/>
        </a:spcAft>
        <a:defRPr sz="4560" b="1">
          <a:solidFill>
            <a:schemeClr val="tx1"/>
          </a:solidFill>
          <a:latin typeface="Georgia" charset="0"/>
          <a:ea typeface="ＭＳ Ｐゴシック" charset="0"/>
        </a:defRPr>
      </a:lvl6pPr>
      <a:lvl7pPr marL="1097237" algn="l" defTabSz="548618" rtl="0" eaLnBrk="1" fontAlgn="base" hangingPunct="1">
        <a:spcBef>
          <a:spcPct val="0"/>
        </a:spcBef>
        <a:spcAft>
          <a:spcPct val="0"/>
        </a:spcAft>
        <a:defRPr sz="4560" b="1">
          <a:solidFill>
            <a:schemeClr val="tx1"/>
          </a:solidFill>
          <a:latin typeface="Georgia" charset="0"/>
          <a:ea typeface="ＭＳ Ｐゴシック" charset="0"/>
        </a:defRPr>
      </a:lvl7pPr>
      <a:lvl8pPr marL="1645854" algn="l" defTabSz="548618" rtl="0" eaLnBrk="1" fontAlgn="base" hangingPunct="1">
        <a:spcBef>
          <a:spcPct val="0"/>
        </a:spcBef>
        <a:spcAft>
          <a:spcPct val="0"/>
        </a:spcAft>
        <a:defRPr sz="4560" b="1">
          <a:solidFill>
            <a:schemeClr val="tx1"/>
          </a:solidFill>
          <a:latin typeface="Georgia" charset="0"/>
          <a:ea typeface="ＭＳ Ｐゴシック" charset="0"/>
        </a:defRPr>
      </a:lvl8pPr>
      <a:lvl9pPr marL="2194472" algn="l" defTabSz="548618" rtl="0" eaLnBrk="1" fontAlgn="base" hangingPunct="1">
        <a:spcBef>
          <a:spcPct val="0"/>
        </a:spcBef>
        <a:spcAft>
          <a:spcPct val="0"/>
        </a:spcAft>
        <a:defRPr sz="4560" b="1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411464" indent="-411464" algn="l" defTabSz="548618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FFFFFF"/>
        </a:buClr>
        <a:buFont typeface="Arial" panose="020B0604020202020204" pitchFamily="34" charset="0"/>
        <a:buChar char="•"/>
        <a:defRPr sz="2880" b="0" kern="1200">
          <a:solidFill>
            <a:schemeClr val="tx1"/>
          </a:solidFill>
          <a:latin typeface="Helvetica Neue"/>
          <a:ea typeface="MS PGothic" pitchFamily="34" charset="-128"/>
          <a:cs typeface="Helvetica Neue"/>
        </a:defRPr>
      </a:lvl1pPr>
      <a:lvl2pPr marL="891504" indent="-342886" algn="l" defTabSz="548618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FFFFFF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Helvetica Neue Light"/>
          <a:ea typeface="ＭＳ Ｐゴシック" charset="0"/>
          <a:cs typeface="Helvetica Neue Light"/>
        </a:defRPr>
      </a:lvl2pPr>
      <a:lvl3pPr marL="1371545" indent="-274308" algn="l" defTabSz="548618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FFFFFF"/>
        </a:buClr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Helvetica Neue Light"/>
          <a:ea typeface="Helvetica Neue Light" charset="0"/>
          <a:cs typeface="Helvetica Neue Light"/>
        </a:defRPr>
      </a:lvl3pPr>
      <a:lvl4pPr marL="1920163" indent="-274308" algn="l" defTabSz="548618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FFFFFF"/>
        </a:buClr>
        <a:buFont typeface="Wingdings" panose="05000000000000000000" pitchFamily="2" charset="2"/>
        <a:buChar char="ü"/>
        <a:defRPr sz="1680" kern="1200">
          <a:solidFill>
            <a:schemeClr val="tx1"/>
          </a:solidFill>
          <a:latin typeface="Helvetica Neue Light"/>
          <a:ea typeface="Helvetica Neue Light" charset="0"/>
          <a:cs typeface="Helvetica Neue Light"/>
        </a:defRPr>
      </a:lvl4pPr>
      <a:lvl5pPr marL="2468780" indent="-274308" algn="l" defTabSz="548618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81A848"/>
        </a:buClr>
        <a:buFont typeface="Wingdings" charset="0"/>
        <a:buChar char="§"/>
        <a:defRPr sz="1440" kern="1200">
          <a:solidFill>
            <a:schemeClr val="tx1"/>
          </a:solidFill>
          <a:latin typeface="Helvetica Neue Light"/>
          <a:ea typeface="Helvetica Neue Light" charset="0"/>
          <a:cs typeface="Helvetica Neue Light"/>
        </a:defRPr>
      </a:lvl5pPr>
      <a:lvl6pPr marL="3017399" indent="-274308" algn="l" defTabSz="54861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017" indent="-274308" algn="l" defTabSz="54861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636" indent="-274308" algn="l" defTabSz="54861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53" indent="-274308" algn="l" defTabSz="54861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8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37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54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72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91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09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26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45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629" y="2053344"/>
            <a:ext cx="8606741" cy="1312222"/>
          </a:xfrm>
        </p:spPr>
        <p:txBody>
          <a:bodyPr/>
          <a:lstStyle/>
          <a:p>
            <a:r>
              <a:rPr lang="en-US" sz="4000" spc="192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Simple and Effective Multi Token Completion from MLMs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43208" y="4192287"/>
            <a:ext cx="7985156" cy="13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548618" rtl="0" eaLnBrk="1" fontAlgn="base" hangingPunct="1">
              <a:spcBef>
                <a:spcPct val="0"/>
              </a:spcBef>
              <a:spcAft>
                <a:spcPct val="0"/>
              </a:spcAft>
              <a:defRPr sz="4800" b="1" i="0" kern="1200">
                <a:solidFill>
                  <a:srgbClr val="FFFCF3"/>
                </a:solidFill>
                <a:latin typeface="Rockwell"/>
                <a:ea typeface="MS PGothic" pitchFamily="34" charset="-128"/>
                <a:cs typeface="Rockwell"/>
              </a:defRPr>
            </a:lvl1pPr>
            <a:lvl2pPr algn="l" defTabSz="548618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Rockwell" charset="0"/>
                <a:ea typeface="MS PGothic" pitchFamily="34" charset="-128"/>
              </a:defRPr>
            </a:lvl2pPr>
            <a:lvl3pPr algn="l" defTabSz="548618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Rockwell" charset="0"/>
                <a:ea typeface="MS PGothic" pitchFamily="34" charset="-128"/>
              </a:defRPr>
            </a:lvl3pPr>
            <a:lvl4pPr algn="l" defTabSz="548618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Rockwell" charset="0"/>
                <a:ea typeface="MS PGothic" pitchFamily="34" charset="-128"/>
              </a:defRPr>
            </a:lvl4pPr>
            <a:lvl5pPr algn="l" defTabSz="548618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Rockwell" charset="0"/>
                <a:ea typeface="MS PGothic" pitchFamily="34" charset="-128"/>
              </a:defRPr>
            </a:lvl5pPr>
            <a:lvl6pPr marL="548618" algn="l" defTabSz="548618" rtl="0" eaLnBrk="1" fontAlgn="base" hangingPunct="1">
              <a:spcBef>
                <a:spcPct val="0"/>
              </a:spcBef>
              <a:spcAft>
                <a:spcPct val="0"/>
              </a:spcAft>
              <a:defRPr sz="456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1097237" algn="l" defTabSz="548618" rtl="0" eaLnBrk="1" fontAlgn="base" hangingPunct="1">
              <a:spcBef>
                <a:spcPct val="0"/>
              </a:spcBef>
              <a:spcAft>
                <a:spcPct val="0"/>
              </a:spcAft>
              <a:defRPr sz="456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645854" algn="l" defTabSz="548618" rtl="0" eaLnBrk="1" fontAlgn="base" hangingPunct="1">
              <a:spcBef>
                <a:spcPct val="0"/>
              </a:spcBef>
              <a:spcAft>
                <a:spcPct val="0"/>
              </a:spcAft>
              <a:defRPr sz="456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2194472" algn="l" defTabSz="548618" rtl="0" eaLnBrk="1" fontAlgn="base" hangingPunct="1">
              <a:spcBef>
                <a:spcPct val="0"/>
              </a:spcBef>
              <a:spcAft>
                <a:spcPct val="0"/>
              </a:spcAft>
              <a:defRPr sz="456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600" spc="192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Oren </a:t>
            </a:r>
            <a:r>
              <a:rPr lang="en-US" sz="1600" spc="192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Kalinsky</a:t>
            </a:r>
            <a:r>
              <a:rPr lang="en-US" sz="1600" spc="192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, Guy Kushilevitz, Alex </a:t>
            </a:r>
            <a:r>
              <a:rPr lang="en-US" sz="1600" spc="192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Libov</a:t>
            </a:r>
            <a:r>
              <a:rPr lang="en-US" sz="1600" spc="192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, Yoav Goldberg</a:t>
            </a:r>
          </a:p>
          <a:p>
            <a:r>
              <a:rPr lang="en-US" sz="16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guyk@amazon.com</a:t>
            </a:r>
            <a:endParaRPr lang="en-US" sz="1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04188"/>
      </p:ext>
    </p:extLst>
  </p:cSld>
  <p:clrMapOvr>
    <a:masterClrMapping/>
  </p:clrMapOvr>
  <p:transition advTm="15271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48618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50 sentences per vocabulary phrase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New York -&gt; “Donald Trump was born in New York"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~4.5M sentences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Mask-out phrase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“Donald Trump was born in [MASK]”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Label: ”New York”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Split to train (90%), dev (5%) and test (5%)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Amazon.com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FFAB3D-B3BE-4421-AC11-0975A9DB6017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076324"/>
      </p:ext>
    </p:extLst>
  </p:cSld>
  <p:clrMapOvr>
    <a:masterClrMapping/>
  </p:clrMapOvr>
  <p:transition advTm="387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48618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MLM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Amazon.com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FFAB3D-B3BE-4421-AC11-0975A9DB601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3EAD9A-17C2-08B1-4B52-86A0A40BA3AE}"/>
              </a:ext>
            </a:extLst>
          </p:cNvPr>
          <p:cNvSpPr txBox="1">
            <a:spLocks/>
          </p:cNvSpPr>
          <p:nvPr/>
        </p:nvSpPr>
        <p:spPr bwMode="auto">
          <a:xfrm>
            <a:off x="78830" y="981845"/>
            <a:ext cx="8436279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1464" indent="-411464" algn="l" defTabSz="548618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2880" b="0" i="0" kern="1200">
                <a:solidFill>
                  <a:schemeClr val="tx1"/>
                </a:solidFill>
                <a:latin typeface="Helvetica Neue"/>
                <a:ea typeface="MS PGothic" pitchFamily="34" charset="-128"/>
                <a:cs typeface="Helvetica Neue"/>
              </a:defRPr>
            </a:lvl1pPr>
            <a:lvl2pPr marL="891504" indent="-342886" algn="l" defTabSz="548618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</a:defRPr>
            </a:lvl2pPr>
            <a:lvl3pPr marL="1371545" indent="-274308" algn="l" defTabSz="548618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920" b="0" i="0" kern="1200">
                <a:solidFill>
                  <a:schemeClr val="tx1"/>
                </a:solidFill>
                <a:latin typeface="Helvetica Neue Light"/>
                <a:ea typeface="Helvetica Neue Light" charset="0"/>
                <a:cs typeface="Helvetica Neue Light"/>
              </a:defRPr>
            </a:lvl3pPr>
            <a:lvl4pPr marL="1920163" indent="-274308" algn="l" defTabSz="548618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680" b="0" i="0" kern="1200">
                <a:solidFill>
                  <a:schemeClr val="tx1"/>
                </a:solidFill>
                <a:latin typeface="Helvetica Neue Light"/>
                <a:ea typeface="Helvetica Neue Light" charset="0"/>
                <a:cs typeface="Helvetica Neue Light"/>
              </a:defRPr>
            </a:lvl4pPr>
            <a:lvl5pPr marL="2468780" indent="-274308" algn="l" defTabSz="548618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§"/>
              <a:defRPr sz="1440" b="0" i="0" kern="1200">
                <a:solidFill>
                  <a:schemeClr val="tx1"/>
                </a:solidFill>
                <a:latin typeface="Helvetica Neue Light"/>
                <a:ea typeface="Helvetica Neue Light" charset="0"/>
                <a:cs typeface="Helvetica Neue Light"/>
              </a:defRPr>
            </a:lvl5pPr>
            <a:lvl6pPr marL="3017399" indent="-274308" algn="l" defTabSz="54861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17" indent="-274308" algn="l" defTabSz="54861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36" indent="-274308" algn="l" defTabSz="54861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53" indent="-274308" algn="l" defTabSz="54861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	“Large European countries such as [MASK] and others”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5BCE9-49FA-5DE0-6EFD-8E5A89B2EA44}"/>
              </a:ext>
            </a:extLst>
          </p:cNvPr>
          <p:cNvSpPr txBox="1"/>
          <p:nvPr/>
        </p:nvSpPr>
        <p:spPr>
          <a:xfrm>
            <a:off x="5650372" y="1433083"/>
            <a:ext cx="861485" cy="46166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L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Italy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1BDDEE-EE89-9944-4915-092F429F3AB1}"/>
              </a:ext>
            </a:extLst>
          </p:cNvPr>
          <p:cNvSpPr txBox="1"/>
          <p:nvPr/>
        </p:nvSpPr>
        <p:spPr>
          <a:xfrm>
            <a:off x="1190958" y="1970477"/>
            <a:ext cx="32031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Encoded information: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L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L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in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L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large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12F9F26-A467-E56F-2214-CDE756AE421D}"/>
              </a:ext>
            </a:extLst>
          </p:cNvPr>
          <p:cNvCxnSpPr>
            <a:cxnSpLocks/>
          </p:cNvCxnSpPr>
          <p:nvPr/>
        </p:nvCxnSpPr>
        <p:spPr>
          <a:xfrm flipH="1" flipV="1">
            <a:off x="3485158" y="2805662"/>
            <a:ext cx="2020031" cy="399170"/>
          </a:xfrm>
          <a:prstGeom prst="straightConnector1">
            <a:avLst/>
          </a:prstGeom>
          <a:solidFill>
            <a:srgbClr val="C00000"/>
          </a:solidFill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4A5C958-3B5D-8F15-63AC-58AB717FCB18}"/>
              </a:ext>
            </a:extLst>
          </p:cNvPr>
          <p:cNvGrpSpPr/>
          <p:nvPr/>
        </p:nvGrpSpPr>
        <p:grpSpPr>
          <a:xfrm>
            <a:off x="67753" y="1913537"/>
            <a:ext cx="8768926" cy="2772087"/>
            <a:chOff x="67753" y="1905654"/>
            <a:chExt cx="8768926" cy="2772087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344D5F88-477E-38A4-5A13-0D0B6096940A}"/>
                </a:ext>
              </a:extLst>
            </p:cNvPr>
            <p:cNvSpPr/>
            <p:nvPr/>
          </p:nvSpPr>
          <p:spPr>
            <a:xfrm>
              <a:off x="5604154" y="2156038"/>
              <a:ext cx="1099811" cy="642083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sz="1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MLM decoder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C00E454-2BF2-FEFB-60E8-0DEBFD166D72}"/>
                </a:ext>
              </a:extLst>
            </p:cNvPr>
            <p:cNvGrpSpPr/>
            <p:nvPr/>
          </p:nvGrpSpPr>
          <p:grpSpPr>
            <a:xfrm>
              <a:off x="67753" y="1905654"/>
              <a:ext cx="8768926" cy="2772087"/>
              <a:chOff x="67753" y="1889887"/>
              <a:chExt cx="8768926" cy="2772087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9B9D489-0A5E-3F4E-87C1-A702D0A1A6A8}"/>
                  </a:ext>
                </a:extLst>
              </p:cNvPr>
              <p:cNvGrpSpPr/>
              <p:nvPr/>
            </p:nvGrpSpPr>
            <p:grpSpPr>
              <a:xfrm>
                <a:off x="5566254" y="3057937"/>
                <a:ext cx="1188926" cy="627311"/>
                <a:chOff x="4983795" y="3057937"/>
                <a:chExt cx="1188926" cy="627311"/>
              </a:xfrm>
            </p:grpSpPr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BD1C8329-27F3-A1EB-BC84-84775314C5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80562" y="3516286"/>
                  <a:ext cx="0" cy="168962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236BAE4-4F2D-D214-5396-CB106BBF5001}"/>
                    </a:ext>
                  </a:extLst>
                </p:cNvPr>
                <p:cNvSpPr/>
                <p:nvPr/>
              </p:nvSpPr>
              <p:spPr>
                <a:xfrm>
                  <a:off x="4983795" y="3057937"/>
                  <a:ext cx="1188926" cy="41610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Contextual embedding</a:t>
                  </a:r>
                  <a:endParaRPr lang="en-IL" sz="12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endParaRPr>
                </a:p>
              </p:txBody>
            </p:sp>
          </p:grp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5A82A469-A6E3-FEB7-ADFB-AB00446564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19180" y="2835649"/>
                <a:ext cx="0" cy="168962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00F722BB-E5FD-B471-B675-A3813B58A9D0}"/>
                  </a:ext>
                </a:extLst>
              </p:cNvPr>
              <p:cNvGrpSpPr/>
              <p:nvPr/>
            </p:nvGrpSpPr>
            <p:grpSpPr>
              <a:xfrm>
                <a:off x="67753" y="3730659"/>
                <a:ext cx="8768926" cy="931315"/>
                <a:chOff x="67753" y="3730659"/>
                <a:chExt cx="8768926" cy="931315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87234F67-8C7C-27BD-BEB2-D84E9D743703}"/>
                    </a:ext>
                  </a:extLst>
                </p:cNvPr>
                <p:cNvGrpSpPr/>
                <p:nvPr/>
              </p:nvGrpSpPr>
              <p:grpSpPr>
                <a:xfrm>
                  <a:off x="1189970" y="4403869"/>
                  <a:ext cx="7646709" cy="258105"/>
                  <a:chOff x="457199" y="4403869"/>
                  <a:chExt cx="7646709" cy="258105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DA3BFC5B-C689-9E67-D07D-CB187A3C9BC9}"/>
                      </a:ext>
                    </a:extLst>
                  </p:cNvPr>
                  <p:cNvSpPr/>
                  <p:nvPr/>
                </p:nvSpPr>
                <p:spPr>
                  <a:xfrm>
                    <a:off x="457199" y="4419403"/>
                    <a:ext cx="870559" cy="24257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a:t>European</a:t>
                    </a:r>
                    <a:endParaRPr lang="en-IL" sz="12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0C2B4FDE-239A-22FD-FAD3-CDE4F955B55A}"/>
                      </a:ext>
                    </a:extLst>
                  </p:cNvPr>
                  <p:cNvSpPr/>
                  <p:nvPr/>
                </p:nvSpPr>
                <p:spPr>
                  <a:xfrm>
                    <a:off x="1585585" y="4419403"/>
                    <a:ext cx="870559" cy="24257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a:t>countries</a:t>
                    </a:r>
                    <a:endParaRPr lang="en-IL" sz="12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endParaRPr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6EB34145-4322-1646-1724-64B32ACB2A96}"/>
                      </a:ext>
                    </a:extLst>
                  </p:cNvPr>
                  <p:cNvSpPr/>
                  <p:nvPr/>
                </p:nvSpPr>
                <p:spPr>
                  <a:xfrm>
                    <a:off x="2713972" y="4419403"/>
                    <a:ext cx="870559" cy="24257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a:t>such</a:t>
                    </a:r>
                    <a:endParaRPr lang="en-IL" sz="12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endParaRPr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A31AC829-B7F0-2566-9B16-625E981BE17F}"/>
                      </a:ext>
                    </a:extLst>
                  </p:cNvPr>
                  <p:cNvSpPr/>
                  <p:nvPr/>
                </p:nvSpPr>
                <p:spPr>
                  <a:xfrm>
                    <a:off x="3842359" y="4419403"/>
                    <a:ext cx="870559" cy="24257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a:t>as</a:t>
                    </a:r>
                    <a:endParaRPr lang="en-IL" sz="12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endParaRPr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63A7390C-8090-2482-F152-B81F56AEE50F}"/>
                      </a:ext>
                    </a:extLst>
                  </p:cNvPr>
                  <p:cNvSpPr/>
                  <p:nvPr/>
                </p:nvSpPr>
                <p:spPr>
                  <a:xfrm>
                    <a:off x="4973878" y="4403870"/>
                    <a:ext cx="870559" cy="24257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a:t>[MASK]</a:t>
                    </a:r>
                    <a:endParaRPr lang="en-IL" sz="12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endParaRPr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F1F466E3-9F6C-7116-E463-A690E22FD6B9}"/>
                      </a:ext>
                    </a:extLst>
                  </p:cNvPr>
                  <p:cNvSpPr/>
                  <p:nvPr/>
                </p:nvSpPr>
                <p:spPr>
                  <a:xfrm>
                    <a:off x="6102264" y="4403870"/>
                    <a:ext cx="870559" cy="24257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a:t>and</a:t>
                    </a:r>
                    <a:endParaRPr lang="en-IL" sz="12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2153788F-5A5D-A487-4042-126CC332E28C}"/>
                      </a:ext>
                    </a:extLst>
                  </p:cNvPr>
                  <p:cNvSpPr/>
                  <p:nvPr/>
                </p:nvSpPr>
                <p:spPr>
                  <a:xfrm>
                    <a:off x="7233349" y="4403869"/>
                    <a:ext cx="870559" cy="24257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a:t>others</a:t>
                    </a:r>
                    <a:endParaRPr lang="en-IL" sz="12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1E0D2EE4-8D75-D276-F341-793CDA4F8624}"/>
                    </a:ext>
                  </a:extLst>
                </p:cNvPr>
                <p:cNvGrpSpPr/>
                <p:nvPr/>
              </p:nvGrpSpPr>
              <p:grpSpPr>
                <a:xfrm>
                  <a:off x="67753" y="3730659"/>
                  <a:ext cx="8768917" cy="915781"/>
                  <a:chOff x="67753" y="3730659"/>
                  <a:chExt cx="8768917" cy="915781"/>
                </a:xfrm>
              </p:grpSpPr>
              <p:sp>
                <p:nvSpPr>
                  <p:cNvPr id="27" name="Rounded Rectangle 26">
                    <a:extLst>
                      <a:ext uri="{FF2B5EF4-FFF2-40B4-BE49-F238E27FC236}">
                        <a16:creationId xmlns:a16="http://schemas.microsoft.com/office/drawing/2014/main" id="{90F95DF9-6C64-2009-7471-A95ACD665014}"/>
                      </a:ext>
                    </a:extLst>
                  </p:cNvPr>
                  <p:cNvSpPr/>
                  <p:nvPr/>
                </p:nvSpPr>
                <p:spPr>
                  <a:xfrm>
                    <a:off x="67753" y="3730659"/>
                    <a:ext cx="8768917" cy="416104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L" sz="30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a:t>MLM</a:t>
                    </a:r>
                  </a:p>
                </p:txBody>
              </p: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A3DAD60B-CA5E-83F7-05DA-8FE2A5122850}"/>
                      </a:ext>
                    </a:extLst>
                  </p:cNvPr>
                  <p:cNvGrpSpPr/>
                  <p:nvPr/>
                </p:nvGrpSpPr>
                <p:grpSpPr>
                  <a:xfrm>
                    <a:off x="1607722" y="4184341"/>
                    <a:ext cx="6864263" cy="168962"/>
                    <a:chOff x="824847" y="4184341"/>
                    <a:chExt cx="6864263" cy="168962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7BB77021-6ADF-EB1E-C56A-F1292CA329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4847" y="4184341"/>
                      <a:ext cx="5709781" cy="168962"/>
                      <a:chOff x="824847" y="4184341"/>
                      <a:chExt cx="5709781" cy="168962"/>
                    </a:xfrm>
                  </p:grpSpPr>
                  <p:cxnSp>
                    <p:nvCxnSpPr>
                      <p:cNvPr id="35" name="Straight Arrow Connector 34">
                        <a:extLst>
                          <a:ext uri="{FF2B5EF4-FFF2-40B4-BE49-F238E27FC236}">
                            <a16:creationId xmlns:a16="http://schemas.microsoft.com/office/drawing/2014/main" id="{B5CE7147-2395-CC72-2E87-64B90857CA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24847" y="4184341"/>
                        <a:ext cx="0" cy="168962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accent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Straight Arrow Connector 35">
                        <a:extLst>
                          <a:ext uri="{FF2B5EF4-FFF2-40B4-BE49-F238E27FC236}">
                            <a16:creationId xmlns:a16="http://schemas.microsoft.com/office/drawing/2014/main" id="{8D223C3D-5B07-B737-C3C9-DE76C719E1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2004381" y="4184341"/>
                        <a:ext cx="0" cy="168962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accent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Arrow Connector 36">
                        <a:extLst>
                          <a:ext uri="{FF2B5EF4-FFF2-40B4-BE49-F238E27FC236}">
                            <a16:creationId xmlns:a16="http://schemas.microsoft.com/office/drawing/2014/main" id="{B692C7CC-D2B6-325E-B011-23AB0D5D43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146337" y="4184341"/>
                        <a:ext cx="0" cy="168962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accent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Arrow Connector 37">
                        <a:extLst>
                          <a:ext uri="{FF2B5EF4-FFF2-40B4-BE49-F238E27FC236}">
                            <a16:creationId xmlns:a16="http://schemas.microsoft.com/office/drawing/2014/main" id="{C05ADE1C-F7FB-57DF-D8D3-F031E28801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88293" y="4184341"/>
                        <a:ext cx="0" cy="168962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accent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Arrow Connector 38">
                        <a:extLst>
                          <a:ext uri="{FF2B5EF4-FFF2-40B4-BE49-F238E27FC236}">
                            <a16:creationId xmlns:a16="http://schemas.microsoft.com/office/drawing/2014/main" id="{CA33BA84-3D9E-E280-5B34-39DE6050A3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411461" y="4184341"/>
                        <a:ext cx="0" cy="168962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accent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Arrow Connector 39">
                        <a:extLst>
                          <a:ext uri="{FF2B5EF4-FFF2-40B4-BE49-F238E27FC236}">
                            <a16:creationId xmlns:a16="http://schemas.microsoft.com/office/drawing/2014/main" id="{E8978102-D70F-28AA-D051-B5857F62B8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534628" y="4184341"/>
                        <a:ext cx="0" cy="168962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accent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1" name="Straight Arrow Connector 40">
                      <a:extLst>
                        <a:ext uri="{FF2B5EF4-FFF2-40B4-BE49-F238E27FC236}">
                          <a16:creationId xmlns:a16="http://schemas.microsoft.com/office/drawing/2014/main" id="{F7DE1688-64B3-1956-9C19-465F76D906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689110" y="4184341"/>
                      <a:ext cx="0" cy="168962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87CB5F1E-0D0C-13D3-81F1-5BF085ED7B2D}"/>
                      </a:ext>
                    </a:extLst>
                  </p:cNvPr>
                  <p:cNvSpPr/>
                  <p:nvPr/>
                </p:nvSpPr>
                <p:spPr>
                  <a:xfrm>
                    <a:off x="67753" y="4403869"/>
                    <a:ext cx="870559" cy="24257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a:t>Large</a:t>
                    </a:r>
                    <a:endParaRPr lang="en-IL" sz="12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endParaRPr>
                  </a:p>
                </p:txBody>
              </p:sp>
              <p:cxnSp>
                <p:nvCxnSpPr>
                  <p:cNvPr id="53" name="Straight Arrow Connector 52">
                    <a:extLst>
                      <a:ext uri="{FF2B5EF4-FFF2-40B4-BE49-F238E27FC236}">
                        <a16:creationId xmlns:a16="http://schemas.microsoft.com/office/drawing/2014/main" id="{16D46792-EDB2-23D4-C539-F20D3949B9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03032" y="4184341"/>
                    <a:ext cx="0" cy="168962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C4EDD3D9-EC56-F915-B852-3B05113E1F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1115" y="1889887"/>
                <a:ext cx="0" cy="168962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8475453"/>
      </p:ext>
    </p:extLst>
  </p:cSld>
  <p:clrMapOvr>
    <a:masterClrMapping/>
  </p:clrMapOvr>
  <p:transition advTm="819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48618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Extended Decoder Matrix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Multi token phrases get their own embedding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Only in the Decoder Matrix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Model vocabulary stays the same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Grows with the completion vocabulary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Amazon.com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FFAB3D-B3BE-4421-AC11-0975A9DB6017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1F10E2-B117-BF50-6AFC-56F436E3C8B5}"/>
              </a:ext>
            </a:extLst>
          </p:cNvPr>
          <p:cNvGrpSpPr/>
          <p:nvPr/>
        </p:nvGrpSpPr>
        <p:grpSpPr>
          <a:xfrm>
            <a:off x="7205929" y="1272929"/>
            <a:ext cx="1732185" cy="3209111"/>
            <a:chOff x="3617228" y="1115587"/>
            <a:chExt cx="1732185" cy="320911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EB3EF2E-1A62-241D-EA70-C7DE44E69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3321" y="3325660"/>
              <a:ext cx="0" cy="505837"/>
            </a:xfrm>
            <a:prstGeom prst="straightConnector1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E6AB0E-A634-99F3-024A-DDA75BF3536A}"/>
                </a:ext>
              </a:extLst>
            </p:cNvPr>
            <p:cNvGrpSpPr/>
            <p:nvPr/>
          </p:nvGrpSpPr>
          <p:grpSpPr>
            <a:xfrm>
              <a:off x="3617228" y="1115587"/>
              <a:ext cx="1732185" cy="2162996"/>
              <a:chOff x="2523459" y="998878"/>
              <a:chExt cx="1732185" cy="2165936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760389B-1653-4A3D-D99E-1E5CB9EF4283}"/>
                  </a:ext>
                </a:extLst>
              </p:cNvPr>
              <p:cNvSpPr/>
              <p:nvPr/>
            </p:nvSpPr>
            <p:spPr>
              <a:xfrm>
                <a:off x="2523459" y="1852816"/>
                <a:ext cx="1732185" cy="1311998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E</a:t>
                </a:r>
                <a:r>
                  <a:rPr lang="en-IL" sz="1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nlarged </a:t>
                </a:r>
                <a:br>
                  <a:rPr lang="en-IL" sz="1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</a:br>
                <a:r>
                  <a:rPr lang="en-IL" sz="1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MLM </a:t>
                </a:r>
                <a:br>
                  <a:rPr lang="en-IL" sz="1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</a:br>
                <a:r>
                  <a:rPr lang="en-IL" sz="1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decoder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58F09D9-B390-B814-AD52-30131EF590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84088" y="1570373"/>
                <a:ext cx="0" cy="223297"/>
              </a:xfrm>
              <a:prstGeom prst="straightConnector1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41C118C-7977-A786-7DE2-660D0B3EE507}"/>
                  </a:ext>
                </a:extLst>
              </p:cNvPr>
              <p:cNvSpPr/>
              <p:nvPr/>
            </p:nvSpPr>
            <p:spPr>
              <a:xfrm>
                <a:off x="2746581" y="998878"/>
                <a:ext cx="1275014" cy="502174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L" sz="1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United Kingdom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58701E-30E4-49AE-1982-D1A7F990EB2A}"/>
                </a:ext>
              </a:extLst>
            </p:cNvPr>
            <p:cNvSpPr/>
            <p:nvPr/>
          </p:nvSpPr>
          <p:spPr>
            <a:xfrm>
              <a:off x="3977537" y="3908595"/>
              <a:ext cx="1188926" cy="4161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Contextual embedding</a:t>
              </a:r>
              <a:endParaRPr lang="en-IL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379FD79-7A64-B351-E64A-92BC44B287D0}"/>
              </a:ext>
            </a:extLst>
          </p:cNvPr>
          <p:cNvSpPr/>
          <p:nvPr/>
        </p:nvSpPr>
        <p:spPr>
          <a:xfrm>
            <a:off x="6037754" y="2580400"/>
            <a:ext cx="1099811" cy="64208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MLM decoder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532814"/>
      </p:ext>
    </p:extLst>
  </p:cSld>
  <p:clrMapOvr>
    <a:masterClrMapping/>
  </p:clrMapOvr>
  <p:transition advTm="660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48618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8490"/>
            <a:ext cx="8229600" cy="377163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Small and simple generation model</a:t>
            </a:r>
          </a:p>
          <a:p>
            <a:pPr>
              <a:buFontTx/>
              <a:buChar char="-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Completes until EOS</a:t>
            </a:r>
          </a:p>
          <a:p>
            <a:pPr>
              <a:buFontTx/>
              <a:buChar char="-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Does not grow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Amazon.com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FFAB3D-B3BE-4421-AC11-0975A9DB601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C471FF-BF09-21D4-1EDA-FBE574426F9B}"/>
              </a:ext>
            </a:extLst>
          </p:cNvPr>
          <p:cNvSpPr/>
          <p:nvPr/>
        </p:nvSpPr>
        <p:spPr>
          <a:xfrm>
            <a:off x="891535" y="4740555"/>
            <a:ext cx="1188926" cy="416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Contextual embedding</a:t>
            </a:r>
            <a:endParaRPr lang="en-IL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752FC-EA8B-F40A-80B9-BAD242A4F0AE}"/>
              </a:ext>
            </a:extLst>
          </p:cNvPr>
          <p:cNvGrpSpPr/>
          <p:nvPr/>
        </p:nvGrpSpPr>
        <p:grpSpPr>
          <a:xfrm>
            <a:off x="634003" y="2536463"/>
            <a:ext cx="5055325" cy="1907680"/>
            <a:chOff x="5204655" y="797424"/>
            <a:chExt cx="6095310" cy="3499148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0E27DB8-C6E3-49AC-C981-599AB5147715}"/>
                </a:ext>
              </a:extLst>
            </p:cNvPr>
            <p:cNvSpPr/>
            <p:nvPr/>
          </p:nvSpPr>
          <p:spPr>
            <a:xfrm>
              <a:off x="5446281" y="3610977"/>
              <a:ext cx="1571280" cy="541709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sz="1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GRU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15F2DF-5C87-B1AE-871E-2AEEA9A1752C}"/>
                </a:ext>
              </a:extLst>
            </p:cNvPr>
            <p:cNvSpPr/>
            <p:nvPr/>
          </p:nvSpPr>
          <p:spPr>
            <a:xfrm>
              <a:off x="7974688" y="797426"/>
              <a:ext cx="1327536" cy="38464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sz="1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Kingdom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C8CDC0-11C7-31C1-A446-5B0436127BD7}"/>
                </a:ext>
              </a:extLst>
            </p:cNvPr>
            <p:cNvSpPr/>
            <p:nvPr/>
          </p:nvSpPr>
          <p:spPr>
            <a:xfrm>
              <a:off x="10295758" y="797424"/>
              <a:ext cx="1004207" cy="38464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sz="1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EOS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0EF0A3C-84DF-B66B-8412-1EC69B340EC1}"/>
                </a:ext>
              </a:extLst>
            </p:cNvPr>
            <p:cNvGrpSpPr/>
            <p:nvPr/>
          </p:nvGrpSpPr>
          <p:grpSpPr>
            <a:xfrm>
              <a:off x="7606970" y="1975143"/>
              <a:ext cx="2102135" cy="1360557"/>
              <a:chOff x="4905613" y="883110"/>
              <a:chExt cx="2360773" cy="3335196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25A85B37-FE34-507B-FF32-DFDE96360504}"/>
                  </a:ext>
                </a:extLst>
              </p:cNvPr>
              <p:cNvSpPr/>
              <p:nvPr/>
            </p:nvSpPr>
            <p:spPr>
              <a:xfrm>
                <a:off x="4955338" y="883110"/>
                <a:ext cx="2217339" cy="313853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D52B06-A981-83C4-F54A-E6FF8E68790A}"/>
                  </a:ext>
                </a:extLst>
              </p:cNvPr>
              <p:cNvSpPr txBox="1"/>
              <p:nvPr/>
            </p:nvSpPr>
            <p:spPr>
              <a:xfrm>
                <a:off x="4905613" y="1035393"/>
                <a:ext cx="2360773" cy="3182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C</a:t>
                </a:r>
                <a:r>
                  <a:rPr lang="en-IL" sz="1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ompletion step</a:t>
                </a:r>
              </a:p>
              <a:p>
                <a:endParaRPr lang="en-IL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5BB050C-B239-DB7E-6443-3F8A9D153C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5607" y="1288464"/>
              <a:ext cx="0" cy="54181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7F70B4B-1145-A1B1-2D43-47D27DE907A2}"/>
                </a:ext>
              </a:extLst>
            </p:cNvPr>
            <p:cNvCxnSpPr>
              <a:cxnSpLocks/>
            </p:cNvCxnSpPr>
            <p:nvPr/>
          </p:nvCxnSpPr>
          <p:spPr>
            <a:xfrm>
              <a:off x="7371436" y="2597471"/>
              <a:ext cx="224642" cy="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59F7F26-166A-34A2-6F1D-D50BFE73D931}"/>
                </a:ext>
              </a:extLst>
            </p:cNvPr>
            <p:cNvGrpSpPr/>
            <p:nvPr/>
          </p:nvGrpSpPr>
          <p:grpSpPr>
            <a:xfrm>
              <a:off x="5204655" y="808287"/>
              <a:ext cx="2102137" cy="3488285"/>
              <a:chOff x="5204655" y="808287"/>
              <a:chExt cx="2102137" cy="348828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265ED1C-3050-3B41-CFE4-3385A52A1CC4}"/>
                  </a:ext>
                </a:extLst>
              </p:cNvPr>
              <p:cNvGrpSpPr/>
              <p:nvPr/>
            </p:nvGrpSpPr>
            <p:grpSpPr>
              <a:xfrm>
                <a:off x="5345825" y="808287"/>
                <a:ext cx="1772190" cy="2707155"/>
                <a:chOff x="6958844" y="808287"/>
                <a:chExt cx="1772190" cy="2707155"/>
              </a:xfrm>
            </p:grpSpPr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2E2F5189-84D6-60E5-3764-F8536F672AEA}"/>
                    </a:ext>
                  </a:extLst>
                </p:cNvPr>
                <p:cNvSpPr/>
                <p:nvPr/>
              </p:nvSpPr>
              <p:spPr>
                <a:xfrm>
                  <a:off x="6958844" y="2136157"/>
                  <a:ext cx="1772190" cy="853636"/>
                </a:xfrm>
                <a:prstGeom prst="round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L" sz="1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MLM decoder</a:t>
                  </a:r>
                </a:p>
              </p:txBody>
            </p:sp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53E39855-4DA1-39BC-F953-5729BD953341}"/>
                    </a:ext>
                  </a:extLst>
                </p:cNvPr>
                <p:cNvSpPr/>
                <p:nvPr/>
              </p:nvSpPr>
              <p:spPr>
                <a:xfrm>
                  <a:off x="7084203" y="3067287"/>
                  <a:ext cx="1410379" cy="448155"/>
                </a:xfrm>
                <a:prstGeom prst="round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L" sz="1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FF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D0DE1DE-81A3-26C1-A1F8-FF925CF11F0D}"/>
                    </a:ext>
                  </a:extLst>
                </p:cNvPr>
                <p:cNvSpPr/>
                <p:nvPr/>
              </p:nvSpPr>
              <p:spPr>
                <a:xfrm>
                  <a:off x="7350350" y="808287"/>
                  <a:ext cx="1004207" cy="384643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L" sz="1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United</a:t>
                  </a:r>
                </a:p>
              </p:txBody>
            </p:sp>
          </p:grp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22E4F56A-257D-1ADA-AEC2-CB3E07C2876E}"/>
                  </a:ext>
                </a:extLst>
              </p:cNvPr>
              <p:cNvSpPr/>
              <p:nvPr/>
            </p:nvSpPr>
            <p:spPr>
              <a:xfrm>
                <a:off x="5204655" y="1707618"/>
                <a:ext cx="2102137" cy="2588954"/>
              </a:xfrm>
              <a:prstGeom prst="roundRect">
                <a:avLst/>
              </a:prstGeom>
              <a:noFill/>
              <a:ln w="317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p:grp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3C53BF-D11A-9A0C-FD8D-1562842BA66C}"/>
              </a:ext>
            </a:extLst>
          </p:cNvPr>
          <p:cNvCxnSpPr>
            <a:cxnSpLocks/>
          </p:cNvCxnSpPr>
          <p:nvPr/>
        </p:nvCxnSpPr>
        <p:spPr>
          <a:xfrm flipV="1">
            <a:off x="1433987" y="4462934"/>
            <a:ext cx="0" cy="2489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F365476-7DF6-3124-A8D7-6DE4FBC64BC4}"/>
              </a:ext>
            </a:extLst>
          </p:cNvPr>
          <p:cNvSpPr/>
          <p:nvPr/>
        </p:nvSpPr>
        <p:spPr>
          <a:xfrm>
            <a:off x="4518776" y="3192534"/>
            <a:ext cx="1636588" cy="6980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E4F709-4084-2DFC-1224-C1611DF41E49}"/>
              </a:ext>
            </a:extLst>
          </p:cNvPr>
          <p:cNvCxnSpPr>
            <a:cxnSpLocks/>
          </p:cNvCxnSpPr>
          <p:nvPr/>
        </p:nvCxnSpPr>
        <p:spPr>
          <a:xfrm flipV="1">
            <a:off x="5284420" y="2804170"/>
            <a:ext cx="0" cy="30008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E7AB54A-C4F6-EECF-27F4-C3FBB5FE343B}"/>
              </a:ext>
            </a:extLst>
          </p:cNvPr>
          <p:cNvSpPr txBox="1"/>
          <p:nvPr/>
        </p:nvSpPr>
        <p:spPr>
          <a:xfrm>
            <a:off x="4504379" y="3228525"/>
            <a:ext cx="1842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</a:t>
            </a:r>
            <a:r>
              <a:rPr lang="en-IL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ompletion step</a:t>
            </a:r>
          </a:p>
          <a:p>
            <a:endParaRPr lang="en-IL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0F5919-5DCF-EC4A-76F0-1641D51408CB}"/>
              </a:ext>
            </a:extLst>
          </p:cNvPr>
          <p:cNvCxnSpPr>
            <a:cxnSpLocks/>
          </p:cNvCxnSpPr>
          <p:nvPr/>
        </p:nvCxnSpPr>
        <p:spPr>
          <a:xfrm>
            <a:off x="4332463" y="3499014"/>
            <a:ext cx="186313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F3CAE83-04B0-D046-D592-6E50F4AF4C18}"/>
              </a:ext>
            </a:extLst>
          </p:cNvPr>
          <p:cNvSpPr txBox="1"/>
          <p:nvPr/>
        </p:nvSpPr>
        <p:spPr>
          <a:xfrm>
            <a:off x="667224" y="2964179"/>
            <a:ext cx="1732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</a:t>
            </a:r>
            <a:r>
              <a:rPr lang="en-IL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ompletion step</a:t>
            </a:r>
          </a:p>
          <a:p>
            <a:endParaRPr lang="en-IL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871AA53-D3AD-EB20-5BF6-41B07F363EEA}"/>
              </a:ext>
            </a:extLst>
          </p:cNvPr>
          <p:cNvCxnSpPr>
            <a:cxnSpLocks/>
          </p:cNvCxnSpPr>
          <p:nvPr/>
        </p:nvCxnSpPr>
        <p:spPr>
          <a:xfrm flipV="1">
            <a:off x="1408676" y="2804170"/>
            <a:ext cx="0" cy="16965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83949769"/>
      </p:ext>
    </p:extLst>
  </p:cSld>
  <p:clrMapOvr>
    <a:masterClrMapping/>
  </p:clrMapOvr>
  <p:transition advTm="423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30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48618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Architectures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Amazon.com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FFAB3D-B3BE-4421-AC11-0975A9DB601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DA783BA5-B1A2-FB5A-E9A8-19FC2008B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29" y="1038490"/>
            <a:ext cx="6879921" cy="38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90142"/>
      </p:ext>
    </p:extLst>
  </p:cSld>
  <p:clrMapOvr>
    <a:masterClrMapping/>
  </p:clrMapOvr>
  <p:transition advTm="541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48618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MTC Results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Amazon.com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FFAB3D-B3BE-4421-AC11-0975A9DB601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636683-681D-1827-58F4-F2ADC29EB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25907"/>
            <a:ext cx="7772400" cy="2097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170125"/>
      </p:ext>
    </p:extLst>
  </p:cSld>
  <p:clrMapOvr>
    <a:masterClrMapping/>
  </p:clrMapOvr>
  <p:transition advTm="519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48618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Domain Specific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960"/>
            <a:ext cx="8229600" cy="50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Pubmed</a:t>
            </a: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based data</a:t>
            </a:r>
            <a:b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b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b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b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b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b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endParaRPr lang="en-US" sz="24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Amazon.com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FFAB3D-B3BE-4421-AC11-0975A9DB601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A5654A-74E5-8B19-8DA7-27A6765E2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29" y="1806436"/>
            <a:ext cx="7772400" cy="1456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31B552-6928-C6C3-E072-5D4B28BDFDA2}"/>
              </a:ext>
            </a:extLst>
          </p:cNvPr>
          <p:cNvSpPr txBox="1"/>
          <p:nvPr/>
        </p:nvSpPr>
        <p:spPr>
          <a:xfrm>
            <a:off x="457199" y="3478774"/>
            <a:ext cx="5737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Shows the pretrained is indeed utilized! </a:t>
            </a:r>
            <a:endParaRPr lang="en-IL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449397"/>
      </p:ext>
    </p:extLst>
  </p:cSld>
  <p:clrMapOvr>
    <a:masterClrMapping/>
  </p:clrMapOvr>
  <p:transition advTm="456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48618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Human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Valid: grammatically correct and makes sense</a:t>
            </a:r>
          </a:p>
          <a:p>
            <a:pPr marL="0" indent="0">
              <a:buNone/>
            </a:pPr>
            <a:r>
              <a:rPr lang="en-US" sz="2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Specific: (e.g. not “he” or “it”)</a:t>
            </a:r>
          </a:p>
          <a:p>
            <a:pPr marL="0" indent="0">
              <a:buNone/>
            </a:pPr>
            <a:r>
              <a:rPr lang="en-US" sz="2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Correct: factually correct completion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Amazon.com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FFAB3D-B3BE-4421-AC11-0975A9DB601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523B51-6B65-E770-13B2-9B2889DFB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78" y="2670209"/>
            <a:ext cx="6919586" cy="14207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5116465"/>
      </p:ext>
    </p:extLst>
  </p:cSld>
  <p:clrMapOvr>
    <a:masterClrMapping/>
  </p:clrMapOvr>
  <p:transition advTm="347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98760" y="1711104"/>
            <a:ext cx="6346479" cy="1140737"/>
          </a:xfrm>
        </p:spPr>
        <p:txBody>
          <a:bodyPr/>
          <a:lstStyle/>
          <a:p>
            <a:r>
              <a:rPr lang="en-US" sz="6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Thanks!</a:t>
            </a:r>
          </a:p>
          <a:p>
            <a:r>
              <a:rPr lang="en-US" sz="2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Please reach out for any questions or suggestions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F5BDD5-75B5-3312-25FA-F6A19FABA894}"/>
              </a:ext>
            </a:extLst>
          </p:cNvPr>
          <p:cNvSpPr txBox="1">
            <a:spLocks/>
          </p:cNvSpPr>
          <p:nvPr/>
        </p:nvSpPr>
        <p:spPr bwMode="auto">
          <a:xfrm>
            <a:off x="579422" y="2851841"/>
            <a:ext cx="7985156" cy="13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548618" rtl="0" eaLnBrk="1" fontAlgn="base" hangingPunct="1">
              <a:spcBef>
                <a:spcPct val="0"/>
              </a:spcBef>
              <a:spcAft>
                <a:spcPct val="0"/>
              </a:spcAft>
              <a:defRPr sz="4800" b="1" i="0" kern="1200">
                <a:solidFill>
                  <a:srgbClr val="FFFCF3"/>
                </a:solidFill>
                <a:latin typeface="Rockwell"/>
                <a:ea typeface="MS PGothic" pitchFamily="34" charset="-128"/>
                <a:cs typeface="Rockwell"/>
              </a:defRPr>
            </a:lvl1pPr>
            <a:lvl2pPr algn="l" defTabSz="548618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Rockwell" charset="0"/>
                <a:ea typeface="MS PGothic" pitchFamily="34" charset="-128"/>
              </a:defRPr>
            </a:lvl2pPr>
            <a:lvl3pPr algn="l" defTabSz="548618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Rockwell" charset="0"/>
                <a:ea typeface="MS PGothic" pitchFamily="34" charset="-128"/>
              </a:defRPr>
            </a:lvl3pPr>
            <a:lvl4pPr algn="l" defTabSz="548618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Rockwell" charset="0"/>
                <a:ea typeface="MS PGothic" pitchFamily="34" charset="-128"/>
              </a:defRPr>
            </a:lvl4pPr>
            <a:lvl5pPr algn="l" defTabSz="548618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Rockwell" charset="0"/>
                <a:ea typeface="MS PGothic" pitchFamily="34" charset="-128"/>
              </a:defRPr>
            </a:lvl5pPr>
            <a:lvl6pPr marL="548618" algn="l" defTabSz="548618" rtl="0" eaLnBrk="1" fontAlgn="base" hangingPunct="1">
              <a:spcBef>
                <a:spcPct val="0"/>
              </a:spcBef>
              <a:spcAft>
                <a:spcPct val="0"/>
              </a:spcAft>
              <a:defRPr sz="456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1097237" algn="l" defTabSz="548618" rtl="0" eaLnBrk="1" fontAlgn="base" hangingPunct="1">
              <a:spcBef>
                <a:spcPct val="0"/>
              </a:spcBef>
              <a:spcAft>
                <a:spcPct val="0"/>
              </a:spcAft>
              <a:defRPr sz="456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645854" algn="l" defTabSz="548618" rtl="0" eaLnBrk="1" fontAlgn="base" hangingPunct="1">
              <a:spcBef>
                <a:spcPct val="0"/>
              </a:spcBef>
              <a:spcAft>
                <a:spcPct val="0"/>
              </a:spcAft>
              <a:defRPr sz="456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2194472" algn="l" defTabSz="548618" rtl="0" eaLnBrk="1" fontAlgn="base" hangingPunct="1">
              <a:spcBef>
                <a:spcPct val="0"/>
              </a:spcBef>
              <a:spcAft>
                <a:spcPct val="0"/>
              </a:spcAft>
              <a:defRPr sz="456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26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guyk@amazon.com</a:t>
            </a:r>
            <a:endParaRPr lang="en-US" sz="2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23397"/>
      </p:ext>
    </p:extLst>
  </p:cSld>
  <p:clrMapOvr>
    <a:masterClrMapping/>
  </p:clrMapOvr>
  <p:transition advTm="8433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48618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082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	“European countries such as [MASK] and others”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Amazon.com</a:t>
            </a:r>
            <a:endParaRPr lang="en-US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FFAB3D-B3BE-4421-AC11-0975A9DB6017}" type="slidenum">
              <a:rPr lang="en-US" smtClean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pPr/>
              <a:t>2</a:t>
            </a:fld>
            <a:endParaRPr lang="en-US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41B77-D5B2-2BD2-5514-DAC17B3F292F}"/>
              </a:ext>
            </a:extLst>
          </p:cNvPr>
          <p:cNvSpPr txBox="1"/>
          <p:nvPr/>
        </p:nvSpPr>
        <p:spPr>
          <a:xfrm>
            <a:off x="4236183" y="1841824"/>
            <a:ext cx="2958942" cy="19265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L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Italy</a:t>
            </a:r>
          </a:p>
          <a:p>
            <a:pPr algn="ctr"/>
            <a:r>
              <a:rPr lang="en-IL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France</a:t>
            </a:r>
            <a:endParaRPr lang="he-IL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/>
            <a:endParaRPr lang="he-IL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/>
            <a:endParaRPr lang="he-IL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/>
            <a:endParaRPr lang="en-IL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CB6FE-C53B-45FC-4C49-139854AE85BF}"/>
              </a:ext>
            </a:extLst>
          </p:cNvPr>
          <p:cNvSpPr txBox="1"/>
          <p:nvPr/>
        </p:nvSpPr>
        <p:spPr>
          <a:xfrm>
            <a:off x="3461327" y="2596695"/>
            <a:ext cx="45950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the United Kingdom</a:t>
            </a:r>
          </a:p>
          <a:p>
            <a:pPr algn="ctr"/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North Macedonia</a:t>
            </a:r>
            <a:endParaRPr lang="en-IL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79234"/>
      </p:ext>
    </p:extLst>
  </p:cSld>
  <p:clrMapOvr>
    <a:masterClrMapping/>
  </p:clrMapOvr>
  <p:transition advTm="483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48618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MLMs vs seq2seq:</a:t>
            </a:r>
          </a:p>
          <a:p>
            <a:pPr lvl="1"/>
            <a:r>
              <a:rPr lang="en-US" sz="1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(relatively) small</a:t>
            </a:r>
          </a:p>
          <a:p>
            <a:pPr lvl="1"/>
            <a:r>
              <a:rPr lang="en-US" sz="1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(relatively) easy to run</a:t>
            </a:r>
          </a:p>
          <a:p>
            <a:pPr lvl="1"/>
            <a:r>
              <a:rPr lang="en-US" sz="1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Available for many domains</a:t>
            </a:r>
          </a:p>
          <a:p>
            <a:pPr lvl="1"/>
            <a:r>
              <a:rPr lang="en-US" sz="1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Available for many languages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Amazon.com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FFAB3D-B3BE-4421-AC11-0975A9DB6017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444986"/>
      </p:ext>
    </p:extLst>
  </p:cSld>
  <p:clrMapOvr>
    <a:masterClrMapping/>
  </p:clrMapOvr>
  <p:transition advTm="252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48618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MLMs learn Multi-Token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39" y="1508611"/>
            <a:ext cx="8229600" cy="377163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Our work is based on the assumption that MLMs learn multi token phrases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Essential property for MLMs’ success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We experiment to show this explicitly </a:t>
            </a:r>
            <a:endParaRPr lang="en-US" sz="152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Amazon.com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FFAB3D-B3BE-4421-AC11-0975A9DB6017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514806"/>
      </p:ext>
    </p:extLst>
  </p:cSld>
  <p:clrMapOvr>
    <a:masterClrMapping/>
  </p:clrMapOvr>
  <p:transition advTm="209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48618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MLMs learn Multi-Token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39" y="1508611"/>
            <a:ext cx="8229600" cy="377163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Generate quadruples: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Multi token phrase; e.g. “new </a:t>
            </a:r>
            <a:r>
              <a:rPr lang="en-US" sz="16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york</a:t>
            </a:r>
            <a: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city”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Single token synonym; e.g. “</a:t>
            </a:r>
            <a:r>
              <a:rPr lang="en-US" sz="16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nyc</a:t>
            </a:r>
            <a: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Similar phrase; e.g. “</a:t>
            </a:r>
            <a:r>
              <a:rPr lang="en-US" sz="16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chicago</a:t>
            </a:r>
            <a: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Random token; e.g. “disco”</a:t>
            </a:r>
          </a:p>
          <a:p>
            <a:pPr marL="0" indent="0">
              <a:buNone/>
            </a:pPr>
            <a:endParaRPr lang="en-US" sz="24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Amazon.com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FFAB3D-B3BE-4421-AC11-0975A9DB6017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954166"/>
      </p:ext>
    </p:extLst>
  </p:cSld>
  <p:clrMapOvr>
    <a:masterClrMapping/>
  </p:clrMapOvr>
  <p:transition advTm="236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48618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MLMs learn Multi-Token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960"/>
            <a:ext cx="8384458" cy="377163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Collect sentences for each multi token phrase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“The park is in new </a:t>
            </a:r>
            <a:r>
              <a:rPr lang="en-US" sz="152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york</a:t>
            </a: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city”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Mask out another np-chunk in the sentence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“The [MASK] is in new </a:t>
            </a:r>
            <a:r>
              <a:rPr lang="en-US" sz="152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york</a:t>
            </a: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city”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Generate similar sentences for other quadruple phrases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“The [MASK] is in </a:t>
            </a:r>
            <a:r>
              <a:rPr lang="en-US" sz="152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nyc</a:t>
            </a: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“The [MASK] is in </a:t>
            </a:r>
            <a:r>
              <a:rPr lang="en-US" sz="152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chicago</a:t>
            </a: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“The [MASK] is in disco”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Amazon.com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FFAB3D-B3BE-4421-AC11-0975A9DB6017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236981"/>
      </p:ext>
    </p:extLst>
  </p:cSld>
  <p:clrMapOvr>
    <a:masterClrMapping/>
  </p:clrMapOvr>
  <p:transition advTm="273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48618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MLMs learn Multi-Token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Collect MLM completions for each sentence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“The [MASK] is in new </a:t>
            </a:r>
            <a:r>
              <a:rPr lang="en-US" sz="152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york</a:t>
            </a: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city” -&gt; bank, museum, </a:t>
            </a:r>
            <a:r>
              <a:rPr lang="en-US" sz="152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bronx</a:t>
            </a: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,…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“The [MASK] is in </a:t>
            </a:r>
            <a:r>
              <a:rPr lang="en-US" sz="152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nyc</a:t>
            </a: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” -&gt; </a:t>
            </a:r>
            <a:r>
              <a:rPr lang="en-US" sz="152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bronx</a:t>
            </a: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, park, bank,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“The [MASK] is in </a:t>
            </a:r>
            <a:r>
              <a:rPr lang="en-US" sz="152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chicago</a:t>
            </a: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” -&gt; stadium, bank, university,…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“The [MASK] is in disco” -&gt; it, she, he,…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Compare the completions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Similarity measure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Results: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4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Multi token – synonym: 0.76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4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Multi token – similar: 0.71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4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Multi token – random: 0.63</a:t>
            </a:r>
            <a:br>
              <a:rPr lang="en-US" sz="144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endParaRPr lang="en-US" sz="144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Amazon.com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FFAB3D-B3BE-4421-AC11-0975A9DB6017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024973"/>
      </p:ext>
    </p:extLst>
  </p:cSld>
  <p:clrMapOvr>
    <a:masterClrMapping/>
  </p:clrMapOvr>
  <p:transition advTm="551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48618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Straightforward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“The president traveled to the city of [MASK] [MASK].”</a:t>
            </a:r>
          </a:p>
          <a:p>
            <a:pPr marL="0" indent="0">
              <a:buNone/>
            </a:pPr>
            <a:endParaRPr lang="en-US" sz="24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Limitations</a:t>
            </a:r>
          </a:p>
          <a:p>
            <a:pPr lvl="1"/>
            <a:r>
              <a:rPr lang="en-US" sz="1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Need to pre determine the number of tokens</a:t>
            </a:r>
          </a:p>
          <a:p>
            <a:pPr lvl="1"/>
            <a:r>
              <a:rPr lang="en-US" sz="1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Completions are unconditioned</a:t>
            </a:r>
          </a:p>
          <a:p>
            <a:pPr lvl="1"/>
            <a:r>
              <a:rPr lang="en-US" sz="1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Does not work well</a:t>
            </a:r>
          </a:p>
          <a:p>
            <a:pPr marL="0" indent="0">
              <a:buNone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Amazon.com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FFAB3D-B3BE-4421-AC11-0975A9DB6017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564117"/>
      </p:ext>
    </p:extLst>
  </p:cSld>
  <p:clrMapOvr>
    <a:masterClrMapping/>
  </p:clrMapOvr>
  <p:transition advTm="455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48618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Corpus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Wikipedia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Books corpus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Multi-Token vocabulary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Np chunks and Entities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~93K phrases appearing more than 500 times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~10% single token, ~53% 2 tokens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Amazon.com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FFAB3D-B3BE-4421-AC11-0975A9DB6017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84318"/>
      </p:ext>
    </p:extLst>
  </p:cSld>
  <p:clrMapOvr>
    <a:masterClrMapping/>
  </p:clrMapOvr>
  <p:transition advTm="34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8.3|8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5.2|2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.4|5.1|16.4|5|1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3.4|2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8.3|2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.9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9|5.5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.1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9.9|2|2.9|3.3|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4.1|12.8"/>
</p:tagLst>
</file>

<file path=ppt/theme/theme1.xml><?xml version="1.0" encoding="utf-8"?>
<a:theme xmlns:a="http://schemas.openxmlformats.org/drawingml/2006/main" name="A9Template (2)">
  <a:themeElements>
    <a:clrScheme name="Custom 1">
      <a:dk1>
        <a:srgbClr val="2F2F2F"/>
      </a:dk1>
      <a:lt1>
        <a:srgbClr val="E6E6E6"/>
      </a:lt1>
      <a:dk2>
        <a:srgbClr val="1592CE"/>
      </a:dk2>
      <a:lt2>
        <a:srgbClr val="EEECE1"/>
      </a:lt2>
      <a:accent1>
        <a:srgbClr val="1592CE"/>
      </a:accent1>
      <a:accent2>
        <a:srgbClr val="F3852E"/>
      </a:accent2>
      <a:accent3>
        <a:srgbClr val="FF6933"/>
      </a:accent3>
      <a:accent4>
        <a:srgbClr val="99660A"/>
      </a:accent4>
      <a:accent5>
        <a:srgbClr val="0D5C7F"/>
      </a:accent5>
      <a:accent6>
        <a:srgbClr val="91511A"/>
      </a:accent6>
      <a:hlink>
        <a:srgbClr val="4D662E"/>
      </a:hlink>
      <a:folHlink>
        <a:srgbClr val="92861A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mazon Confidential" id="{7AB3C765-942A-C340-BBE3-7870BA2E63CE}" vid="{A7AC7760-303A-F741-B5F3-2708EEEC7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A9Template (2)</Template>
  <TotalTime>11711</TotalTime>
  <Words>1066</Words>
  <Application>Microsoft Macintosh PowerPoint</Application>
  <PresentationFormat>On-screen Show (16:10)</PresentationFormat>
  <Paragraphs>181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Amazon Ember</vt:lpstr>
      <vt:lpstr>Arial</vt:lpstr>
      <vt:lpstr>Calibri</vt:lpstr>
      <vt:lpstr>Courier New</vt:lpstr>
      <vt:lpstr>Georgia</vt:lpstr>
      <vt:lpstr>Helvetica Neue</vt:lpstr>
      <vt:lpstr>Helvetica Neue Light</vt:lpstr>
      <vt:lpstr>Rockwell</vt:lpstr>
      <vt:lpstr>Wingdings</vt:lpstr>
      <vt:lpstr>A9Template (2)</vt:lpstr>
      <vt:lpstr>Simple and Effective Multi Token Completion from MLMs</vt:lpstr>
      <vt:lpstr>Motivation</vt:lpstr>
      <vt:lpstr>Motivation</vt:lpstr>
      <vt:lpstr>MLMs learn Multi-Token Phrases</vt:lpstr>
      <vt:lpstr>MLMs learn Multi-Token Phrases</vt:lpstr>
      <vt:lpstr>MLMs learn Multi-Token Phrases</vt:lpstr>
      <vt:lpstr>MLMs learn Multi-Token Phrases</vt:lpstr>
      <vt:lpstr>Straightforward approach</vt:lpstr>
      <vt:lpstr>Dataset</vt:lpstr>
      <vt:lpstr>Dataset</vt:lpstr>
      <vt:lpstr>MLM</vt:lpstr>
      <vt:lpstr>EMAT</vt:lpstr>
      <vt:lpstr>RNN</vt:lpstr>
      <vt:lpstr>Architectures</vt:lpstr>
      <vt:lpstr>MTC Results</vt:lpstr>
      <vt:lpstr>Domain Specific Results</vt:lpstr>
      <vt:lpstr>Human 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and Effective Multi Token Completion from MLMs</dc:title>
  <dc:creator>Microsoft Office User</dc:creator>
  <cp:lastModifiedBy>Microsoft Office User</cp:lastModifiedBy>
  <cp:revision>21</cp:revision>
  <dcterms:created xsi:type="dcterms:W3CDTF">2023-03-20T13:02:55Z</dcterms:created>
  <dcterms:modified xsi:type="dcterms:W3CDTF">2023-04-10T15:12:07Z</dcterms:modified>
</cp:coreProperties>
</file>